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51" r:id="rId2"/>
    <p:sldId id="303" r:id="rId3"/>
    <p:sldId id="317" r:id="rId4"/>
    <p:sldId id="304" r:id="rId5"/>
    <p:sldId id="342" r:id="rId6"/>
    <p:sldId id="337" r:id="rId7"/>
    <p:sldId id="341" r:id="rId8"/>
    <p:sldId id="298" r:id="rId9"/>
    <p:sldId id="305" r:id="rId10"/>
    <p:sldId id="321" r:id="rId11"/>
    <p:sldId id="336" r:id="rId12"/>
    <p:sldId id="306" r:id="rId13"/>
    <p:sldId id="335" r:id="rId14"/>
    <p:sldId id="309" r:id="rId15"/>
    <p:sldId id="324" r:id="rId16"/>
    <p:sldId id="325" r:id="rId17"/>
    <p:sldId id="322" r:id="rId18"/>
    <p:sldId id="349" r:id="rId19"/>
    <p:sldId id="288" r:id="rId20"/>
    <p:sldId id="289" r:id="rId21"/>
    <p:sldId id="290" r:id="rId22"/>
    <p:sldId id="291" r:id="rId23"/>
    <p:sldId id="292" r:id="rId24"/>
    <p:sldId id="318" r:id="rId25"/>
    <p:sldId id="320" r:id="rId26"/>
    <p:sldId id="294" r:id="rId27"/>
    <p:sldId id="329" r:id="rId28"/>
    <p:sldId id="330" r:id="rId29"/>
    <p:sldId id="343" r:id="rId30"/>
    <p:sldId id="350" r:id="rId31"/>
    <p:sldId id="326" r:id="rId32"/>
    <p:sldId id="327" r:id="rId33"/>
    <p:sldId id="328" r:id="rId34"/>
    <p:sldId id="353" r:id="rId35"/>
    <p:sldId id="352" r:id="rId36"/>
    <p:sldId id="348" r:id="rId37"/>
    <p:sldId id="314" r:id="rId38"/>
    <p:sldId id="315" r:id="rId39"/>
  </p:sldIdLst>
  <p:sldSz cx="12192000" cy="6858000"/>
  <p:notesSz cx="9926638" cy="6797675"/>
  <p:embeddedFontLst>
    <p:embeddedFont>
      <p:font typeface="HY견고딕" panose="0203060000010101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경기천년제목 Bold" panose="02020803020101020101" pitchFamily="18" charset="-127"/>
      <p:bold r:id="rId45"/>
    </p:embeddedFont>
    <p:embeddedFont>
      <p:font typeface="타이포_쌍문동 B" panose="02020803020101020101" pitchFamily="18" charset="-127"/>
      <p:bold r:id="rId46"/>
    </p:embeddedFont>
    <p:embeddedFont>
      <p:font typeface="나눔스퀘어_ac Bold" panose="020B0600000101010101" pitchFamily="50" charset="-127"/>
      <p:bold r:id="rId47"/>
    </p:embeddedFont>
    <p:embeddedFont>
      <p:font typeface="HY헤드라인M" panose="02030600000101010101" pitchFamily="18" charset="-127"/>
      <p:regular r:id="rId48"/>
    </p:embeddedFont>
    <p:embeddedFont>
      <p:font typeface="휴먼편지체" panose="02030504000101010101" pitchFamily="18" charset="-127"/>
      <p:regular r:id="rId49"/>
    </p:embeddedFont>
    <p:embeddedFont>
      <p:font typeface="함초롬돋움" panose="020B0604000101010101" pitchFamily="50" charset="-127"/>
      <p:regular r:id="rId50"/>
      <p:bold r:id="rId51"/>
    </p:embeddedFont>
    <p:embeddedFont>
      <p:font typeface="나눔바른고딕" panose="020B0603020101020101" pitchFamily="50" charset="-127"/>
      <p:regular r:id="rId52"/>
      <p:bold r:id="rId53"/>
    </p:embeddedFont>
    <p:embeddedFont>
      <p:font typeface="나눔스퀘어_ac" panose="020B0600000101010101" pitchFamily="50" charset="-127"/>
      <p:regular r:id="rId54"/>
    </p:embeddedFont>
    <p:embeddedFont>
      <p:font typeface="배달의민족 한나체 Pro" panose="020B0600000101010101" pitchFamily="50" charset="-127"/>
      <p:regular r:id="rId55"/>
    </p:embeddedFont>
    <p:embeddedFont>
      <p:font typeface="나눔스퀘어_ac ExtraBold" panose="020B0600000101010101" pitchFamily="50" charset="-127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3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100"/>
    <a:srgbClr val="F5CE27"/>
    <a:srgbClr val="F7C025"/>
    <a:srgbClr val="F7D763"/>
    <a:srgbClr val="D30BB6"/>
    <a:srgbClr val="F9CF59"/>
    <a:srgbClr val="FFE0A3"/>
    <a:srgbClr val="5783A7"/>
    <a:srgbClr val="6D93B3"/>
    <a:srgbClr val="D3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85681" autoAdjust="0"/>
  </p:normalViewPr>
  <p:slideViewPr>
    <p:cSldViewPr snapToGrid="0">
      <p:cViewPr varScale="1">
        <p:scale>
          <a:sx n="109" d="100"/>
          <a:sy n="109" d="100"/>
        </p:scale>
        <p:origin x="618" y="96"/>
      </p:cViewPr>
      <p:guideLst>
        <p:guide orient="horz" pos="2137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5B707E-725F-4A9E-A41B-73CEA52998A9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9F2DC-5438-40F7-A8B6-C8C43923E7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770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0B897C-8CD9-4C04-B895-B9365C208F9E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2262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733E8-BED3-4F01-A52A-99B74A5161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82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77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572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012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074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647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73D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732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73D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73D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45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B0F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73D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srgbClr val="173D5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854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0376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284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02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17781A-CCAD-4150-9FA8-36A6A9A754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905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03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768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48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629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84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810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6986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619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619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98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동행이란</a:t>
            </a:r>
            <a:r>
              <a:rPr lang="en-US" altLang="ko-KR" dirty="0" smtClean="0"/>
              <a:t>~ </a:t>
            </a:r>
            <a:r>
              <a:rPr lang="ko-KR" altLang="en-US" dirty="0" smtClean="0"/>
              <a:t>의 약자입니다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24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2644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251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44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0592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172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1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59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97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845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2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57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9733E8-BED3-4F01-A52A-99B74A5161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15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980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73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02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63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009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8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3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77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3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8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0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6BA29-25C9-4B8C-8235-46C575B558EF}" type="datetimeFigureOut">
              <a:rPr lang="ko-KR" altLang="en-US" smtClean="0"/>
              <a:t>2021-04-30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01CF-C8F8-4E85-9A87-712A0BB7FF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47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1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9" b="7812"/>
          <a:stretch/>
        </p:blipFill>
        <p:spPr>
          <a:xfrm>
            <a:off x="-2" y="0"/>
            <a:ext cx="12192001" cy="685799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E6B3">
              <a:alpha val="7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951611" y="3605168"/>
            <a:ext cx="4287225" cy="0"/>
          </a:xfrm>
          <a:prstGeom prst="line">
            <a:avLst/>
          </a:prstGeom>
          <a:ln w="15875">
            <a:solidFill>
              <a:srgbClr val="4221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3951610" y="3687024"/>
            <a:ext cx="4379100" cy="4263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14603" y="2272986"/>
            <a:ext cx="47612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dist="38100" dir="2700000" algn="tl" rotWithShape="0">
                    <a:srgbClr val="422100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endParaRPr lang="en-US" altLang="ko-KR" sz="80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22100"/>
              </a:solidFill>
              <a:effectLst>
                <a:outerShdw dist="38100" dir="2700000" algn="tl" rotWithShape="0">
                  <a:srgbClr val="422100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49212" y="3715557"/>
            <a:ext cx="4581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2021</a:t>
            </a:r>
            <a:r>
              <a:rPr lang="ko-KR" altLang="en-US" b="1" dirty="0" smtClean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학년도 </a:t>
            </a:r>
            <a:r>
              <a:rPr lang="ko-KR" altLang="en-US" b="1" dirty="0" err="1" smtClean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동행봉사단</a:t>
            </a:r>
            <a:r>
              <a:rPr lang="ko-KR" altLang="en-US" b="1" dirty="0" smtClean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오리엔테이션</a:t>
            </a:r>
            <a:endParaRPr lang="en-US" altLang="ko-KR" b="1" dirty="0" smtClean="0"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3951610" y="5869410"/>
            <a:ext cx="4914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5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>
            <a:off x="1069331" y="216734"/>
            <a:ext cx="3791427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6283" y="175170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학년도 일정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9382" y="935802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0300467"/>
              </p:ext>
            </p:extLst>
          </p:nvPr>
        </p:nvGraphicFramePr>
        <p:xfrm>
          <a:off x="413886" y="1298846"/>
          <a:ext cx="11348186" cy="4389655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935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5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5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연번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  용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날   짜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   고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1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6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C65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소양교육 </a:t>
                      </a:r>
                    </a:p>
                  </a:txBody>
                  <a:tcPr anchor="ctr">
                    <a:solidFill>
                      <a:srgbClr val="FFC65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5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 </a:t>
                      </a:r>
                      <a:r>
                        <a:rPr lang="en-US" altLang="ko-KR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7</a:t>
                      </a:r>
                      <a:r>
                        <a:rPr lang="ko-KR" altLang="en-US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일</a:t>
                      </a:r>
                      <a:r>
                        <a:rPr lang="en-US" altLang="ko-KR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~30</a:t>
                      </a:r>
                      <a:r>
                        <a:rPr lang="ko-KR" altLang="en-US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일 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C65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부산뇌병변복지관</a:t>
                      </a:r>
                      <a:r>
                        <a:rPr lang="ko-KR" altLang="en-US" sz="2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400" kern="12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이주은</a:t>
                      </a:r>
                      <a:r>
                        <a:rPr lang="ko-KR" altLang="en-US" sz="2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 관장님 </a:t>
                      </a:r>
                      <a:endParaRPr lang="en-US" altLang="ko-KR" sz="2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+mn-cs"/>
                      </a:endParaRPr>
                    </a:p>
                  </a:txBody>
                  <a:tcPr anchor="ctr">
                    <a:solidFill>
                      <a:srgbClr val="FFC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21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7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CC6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중간보고서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CC65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8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  중</a:t>
                      </a:r>
                    </a:p>
                  </a:txBody>
                  <a:tcPr anchor="ctr">
                    <a:solidFill>
                      <a:srgbClr val="FFCC6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추후 공지</a:t>
                      </a:r>
                    </a:p>
                  </a:txBody>
                  <a:tcPr anchor="ctr">
                    <a:solidFill>
                      <a:srgbClr val="FFCC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21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8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D47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소양교육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D47D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월 예정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D47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우수동아리 사례발표 및 최종보고서 안내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D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211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9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최종결과보고서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12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 중</a:t>
                      </a: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추후 공지</a:t>
                      </a: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13886" y="5922527"/>
            <a:ext cx="11191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경비사용내역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자원봉사활동 일지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50978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56567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각형 25"/>
          <p:cNvSpPr/>
          <p:nvPr/>
        </p:nvSpPr>
        <p:spPr>
          <a:xfrm>
            <a:off x="1069331" y="216734"/>
            <a:ext cx="7901674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6283" y="175170"/>
            <a:ext cx="645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학과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연계 프로그램 지원 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96188" y="2117284"/>
            <a:ext cx="9093572" cy="3213246"/>
            <a:chOff x="1023194" y="1820722"/>
            <a:chExt cx="9093572" cy="3213246"/>
          </a:xfrm>
        </p:grpSpPr>
        <p:grpSp>
          <p:nvGrpSpPr>
            <p:cNvPr id="29" name="그룹 28"/>
            <p:cNvGrpSpPr/>
            <p:nvPr/>
          </p:nvGrpSpPr>
          <p:grpSpPr>
            <a:xfrm>
              <a:off x="1023194" y="3240052"/>
              <a:ext cx="754536" cy="463096"/>
              <a:chOff x="760888" y="2092263"/>
              <a:chExt cx="754536" cy="463096"/>
            </a:xfrm>
          </p:grpSpPr>
          <p:sp>
            <p:nvSpPr>
              <p:cNvPr id="30" name="직사각형 29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06283" y="1820722"/>
              <a:ext cx="754536" cy="463096"/>
              <a:chOff x="760888" y="2092263"/>
              <a:chExt cx="754536" cy="463096"/>
            </a:xfrm>
          </p:grpSpPr>
          <p:sp>
            <p:nvSpPr>
              <p:cNvPr id="22" name="직사각형 21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1301323" y="3286543"/>
              <a:ext cx="7728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둘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VMS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시간인정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VMS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 일지 작성 후 메일 제출 시 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89539" y="1879865"/>
              <a:ext cx="8927227" cy="1010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하나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활동비 지급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중순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동아리별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계좌 지급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                       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회의비는 전체 지원비 중 </a:t>
              </a:r>
              <a:r>
                <a:rPr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20%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이내 사용가능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042947" y="4541513"/>
              <a:ext cx="754536" cy="463096"/>
              <a:chOff x="760888" y="2092263"/>
              <a:chExt cx="754536" cy="463096"/>
            </a:xfrm>
          </p:grpSpPr>
          <p:sp>
            <p:nvSpPr>
              <p:cNvPr id="21" name="직사각형 20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1324763" y="4572303"/>
              <a:ext cx="821465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셋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최종결과보고서 제출 후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우수 활동 동아리 대표는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총장상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수여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3751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08441" y="1043129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1062639" y="3417644"/>
            <a:ext cx="754536" cy="463096"/>
            <a:chOff x="760888" y="2092263"/>
            <a:chExt cx="754536" cy="463096"/>
          </a:xfrm>
        </p:grpSpPr>
        <p:sp>
          <p:nvSpPr>
            <p:cNvPr id="30" name="직사각형 29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069331" y="4499576"/>
            <a:ext cx="754536" cy="463096"/>
            <a:chOff x="760888" y="2092263"/>
            <a:chExt cx="754536" cy="463096"/>
          </a:xfrm>
        </p:grpSpPr>
        <p:sp>
          <p:nvSpPr>
            <p:cNvPr id="45" name="직사각형 44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069331" y="1719438"/>
            <a:ext cx="754536" cy="463096"/>
            <a:chOff x="760888" y="2092263"/>
            <a:chExt cx="754536" cy="463096"/>
          </a:xfrm>
        </p:grpSpPr>
        <p:sp>
          <p:nvSpPr>
            <p:cNvPr id="22" name="직사각형 21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324764" y="4524514"/>
            <a:ext cx="6786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셋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고교생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우수 활동 학생에게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총장상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수여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인정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오각형 25"/>
          <p:cNvSpPr/>
          <p:nvPr/>
        </p:nvSpPr>
        <p:spPr>
          <a:xfrm>
            <a:off x="1069331" y="216734"/>
            <a:ext cx="7901674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6283" y="175170"/>
            <a:ext cx="720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고교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인성함양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 지원 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340768" y="3464135"/>
            <a:ext cx="64475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VMS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시간인정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VMS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일지 작성 후 메일 제출 시 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152587" y="1778581"/>
            <a:ext cx="89272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활동비 지급  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재료비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5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중순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동아리별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계좌 지급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998643" y="2176728"/>
            <a:ext cx="10623712" cy="887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전공체험 관련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특강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강연비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멘토링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다과비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</a:t>
            </a:r>
            <a:r>
              <a:rPr lang="en-US" altLang="ko-KR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0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20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ko-KR" altLang="en-US" sz="2000" u="sng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입학관리팀</a:t>
            </a:r>
            <a:r>
              <a:rPr lang="ko-KR" altLang="en-US" sz="2000" u="sng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u="sng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고요섭</a:t>
            </a:r>
            <a:r>
              <a:rPr lang="ko-KR" altLang="en-US" sz="20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u="sng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선생님</a:t>
            </a:r>
            <a:r>
              <a:rPr lang="en-US" altLang="ko-KR" sz="2000" u="sng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(890-4388)</a:t>
            </a:r>
            <a:r>
              <a:rPr lang="ko-KR" altLang="en-US" sz="2000" u="sng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연락 후 사용</a:t>
            </a:r>
            <a:endParaRPr lang="en-US" altLang="ko-KR" sz="2000" u="sng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1122287" y="5577399"/>
            <a:ext cx="754536" cy="463096"/>
            <a:chOff x="760888" y="2092263"/>
            <a:chExt cx="754536" cy="463096"/>
          </a:xfrm>
        </p:grpSpPr>
        <p:sp>
          <p:nvSpPr>
            <p:cNvPr id="21" name="직사각형 20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340768" y="5655355"/>
            <a:ext cx="6786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 indent="0">
              <a:spcBef>
                <a:spcPts val="700"/>
              </a:spcBef>
              <a:spcAft>
                <a:spcPts val="700"/>
              </a:spcAft>
              <a:buNone/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넷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 제출 후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우수 활동 동아리 대표는 </a:t>
            </a:r>
            <a:r>
              <a:rPr lang="ko-KR" altLang="en-US" sz="20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총장상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수여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>
            <a:off x="2602153" y="2689798"/>
            <a:ext cx="482600" cy="27264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6986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  <p:bldP spid="25" grpId="0"/>
      <p:bldP spid="19" grpId="0"/>
      <p:bldP spid="3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08441" y="1043129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각형 25"/>
          <p:cNvSpPr/>
          <p:nvPr/>
        </p:nvSpPr>
        <p:spPr>
          <a:xfrm>
            <a:off x="1069331" y="216734"/>
            <a:ext cx="7901674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6283" y="175170"/>
            <a:ext cx="7313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동의청년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마을하자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 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 지원 내용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42947" y="2166629"/>
            <a:ext cx="9091219" cy="3387519"/>
            <a:chOff x="1025547" y="1820722"/>
            <a:chExt cx="9091219" cy="3387519"/>
          </a:xfrm>
        </p:grpSpPr>
        <p:grpSp>
          <p:nvGrpSpPr>
            <p:cNvPr id="29" name="그룹 28"/>
            <p:cNvGrpSpPr/>
            <p:nvPr/>
          </p:nvGrpSpPr>
          <p:grpSpPr>
            <a:xfrm>
              <a:off x="1025547" y="3430707"/>
              <a:ext cx="754536" cy="463096"/>
              <a:chOff x="760888" y="2092263"/>
              <a:chExt cx="754536" cy="463096"/>
            </a:xfrm>
          </p:grpSpPr>
          <p:sp>
            <p:nvSpPr>
              <p:cNvPr id="30" name="직사각형 29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>
              <a:off x="1106283" y="1820722"/>
              <a:ext cx="754536" cy="463096"/>
              <a:chOff x="760888" y="2092263"/>
              <a:chExt cx="754536" cy="463096"/>
            </a:xfrm>
          </p:grpSpPr>
          <p:sp>
            <p:nvSpPr>
              <p:cNvPr id="22" name="직사각형 21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1290701" y="3431037"/>
              <a:ext cx="772839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둘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VMS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시간인정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VMS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 일지 작성 후 메일 제출 시 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189539" y="1879865"/>
              <a:ext cx="8927227" cy="1010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296">
                <a:spcBef>
                  <a:spcPts val="700"/>
                </a:spcBef>
                <a:spcAft>
                  <a:spcPts val="700"/>
                </a:spcAft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하나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활동비 지급   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-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활동비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en-US" altLang="ko-KR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r>
                <a:rPr lang="ko-KR" altLang="en-US" sz="2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중순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동아리별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계좌 지급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82296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                              -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 재료비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LINC+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사업비 추후 지급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 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106283" y="4731486"/>
              <a:ext cx="754536" cy="463096"/>
              <a:chOff x="760888" y="2092263"/>
              <a:chExt cx="754536" cy="463096"/>
            </a:xfrm>
          </p:grpSpPr>
          <p:sp>
            <p:nvSpPr>
              <p:cNvPr id="21" name="직사각형 20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33" name="직사각형 32"/>
            <p:cNvSpPr/>
            <p:nvPr/>
          </p:nvSpPr>
          <p:spPr>
            <a:xfrm>
              <a:off x="1324763" y="4746576"/>
              <a:ext cx="811075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2296" indent="0">
                <a:spcBef>
                  <a:spcPts val="700"/>
                </a:spcBef>
                <a:spcAft>
                  <a:spcPts val="700"/>
                </a:spcAft>
                <a:buNone/>
              </a:pP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셋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최종결과보고서 제출 후</a:t>
              </a: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우수 활동 동아리 대표는 </a:t>
              </a:r>
              <a:r>
                <a:rPr lang="ko-KR" altLang="en-US" sz="24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총장상</a:t>
              </a:r>
              <a:r>
                <a:rPr lang="ko-KR" altLang="en-US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수여</a:t>
              </a:r>
              <a:endPara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85667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35564" y="961610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65701" y="1695767"/>
            <a:ext cx="10962005" cy="1418161"/>
            <a:chOff x="1018101" y="1232069"/>
            <a:chExt cx="10962005" cy="1418161"/>
          </a:xfrm>
        </p:grpSpPr>
        <p:sp>
          <p:nvSpPr>
            <p:cNvPr id="6" name="직사각형 5"/>
            <p:cNvSpPr/>
            <p:nvPr/>
          </p:nvSpPr>
          <p:spPr>
            <a:xfrm>
              <a:off x="1042947" y="2265509"/>
              <a:ext cx="10937159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※ </a:t>
              </a:r>
              <a:r>
                <a:rPr lang="ko-KR" altLang="en-US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이미 </a:t>
              </a:r>
              <a:r>
                <a:rPr lang="ko-KR" altLang="en-US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봉사활동기관처에서</a:t>
              </a:r>
              <a:r>
                <a:rPr lang="ko-KR" altLang="en-US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VMS, 1365, </a:t>
              </a:r>
              <a:r>
                <a:rPr lang="ko-KR" altLang="en-US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청소년활동정보서비스 사이트에서 인정받고 있는</a:t>
              </a:r>
              <a:r>
                <a:rPr lang="en-US" altLang="ko-KR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동아리는 해당 안됨</a:t>
              </a:r>
              <a:r>
                <a:rPr lang="en-US" altLang="ko-KR" sz="1900" dirty="0"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.</a:t>
              </a: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1018101" y="1232069"/>
              <a:ext cx="8171430" cy="1313405"/>
              <a:chOff x="1018101" y="1232069"/>
              <a:chExt cx="8171430" cy="1313405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1018101" y="1232069"/>
                <a:ext cx="754536" cy="463096"/>
                <a:chOff x="760888" y="2092263"/>
                <a:chExt cx="754536" cy="463096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 rot="2746967">
                  <a:off x="748524" y="2106031"/>
                  <a:ext cx="461692" cy="436963"/>
                </a:xfrm>
                <a:prstGeom prst="rect">
                  <a:avLst/>
                </a:prstGeom>
                <a:solidFill>
                  <a:srgbClr val="FFD4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22" name="직사각형 21"/>
                <p:cNvSpPr/>
                <p:nvPr/>
              </p:nvSpPr>
              <p:spPr>
                <a:xfrm rot="2746967">
                  <a:off x="1066097" y="2104627"/>
                  <a:ext cx="461692" cy="436963"/>
                </a:xfrm>
                <a:prstGeom prst="rect">
                  <a:avLst/>
                </a:prstGeom>
                <a:solidFill>
                  <a:srgbClr val="FFCC6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</p:grpSp>
          <p:sp>
            <p:nvSpPr>
              <p:cNvPr id="5" name="직사각형 4"/>
              <p:cNvSpPr/>
              <p:nvPr/>
            </p:nvSpPr>
            <p:spPr>
              <a:xfrm>
                <a:off x="1356910" y="1268513"/>
                <a:ext cx="783262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동행봉사단은 </a:t>
                </a:r>
                <a:r>
                  <a:rPr lang="en-US" altLang="ko-KR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VMS </a:t>
                </a:r>
                <a:r>
                  <a:rPr lang="ko-KR" altLang="en-US" sz="24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봉사시간</a:t>
                </a:r>
                <a:r>
                  <a:rPr lang="ko-KR" altLang="en-US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인정 가능합니다</a:t>
                </a:r>
                <a:r>
                  <a:rPr lang="en-US" altLang="ko-KR" sz="24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.</a:t>
                </a:r>
                <a:endPara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131178" y="1868366"/>
                <a:ext cx="7207435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 latinLnBrk="0">
                  <a:spcBef>
                    <a:spcPts val="700"/>
                  </a:spcBef>
                  <a:spcAft>
                    <a:spcPts val="700"/>
                  </a:spcAft>
                </a:pPr>
                <a:r>
                  <a:rPr lang="en-US" altLang="ko-KR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VMS</a:t>
                </a:r>
                <a:r>
                  <a:rPr lang="ko-KR" altLang="en-US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실적에 동의한 동아리는 </a:t>
                </a:r>
                <a:r>
                  <a:rPr lang="en-US" altLang="ko-KR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VMS</a:t>
                </a:r>
                <a:r>
                  <a:rPr lang="ko-KR" altLang="en-US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와 지역콜라보센터 검토 후 인정</a:t>
                </a:r>
                <a:r>
                  <a:rPr lang="en-US" altLang="ko-KR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.</a:t>
                </a:r>
                <a:r>
                  <a:rPr lang="ko-KR" altLang="en-US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/>
                </a:r>
                <a:br>
                  <a:rPr lang="ko-KR" altLang="en-US" sz="2000" dirty="0">
                    <a:solidFill>
                      <a:srgbClr val="422100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</a:br>
                <a:endParaRPr lang="en-US" altLang="ko-KR" dirty="0"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</p:txBody>
          </p:sp>
        </p:grpSp>
      </p:grpSp>
      <p:sp>
        <p:nvSpPr>
          <p:cNvPr id="26" name="오각형 25"/>
          <p:cNvSpPr/>
          <p:nvPr/>
        </p:nvSpPr>
        <p:spPr>
          <a:xfrm>
            <a:off x="1069331" y="216734"/>
            <a:ext cx="434897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06283" y="175170"/>
            <a:ext cx="4963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VMS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49248" y="3479471"/>
            <a:ext cx="10242695" cy="2273758"/>
            <a:chOff x="859314" y="2708846"/>
            <a:chExt cx="10242695" cy="2273758"/>
          </a:xfrm>
        </p:grpSpPr>
        <p:grpSp>
          <p:nvGrpSpPr>
            <p:cNvPr id="15" name="그룹 14"/>
            <p:cNvGrpSpPr/>
            <p:nvPr/>
          </p:nvGrpSpPr>
          <p:grpSpPr>
            <a:xfrm>
              <a:off x="859314" y="2971978"/>
              <a:ext cx="754536" cy="463096"/>
              <a:chOff x="760888" y="2092263"/>
              <a:chExt cx="754536" cy="463096"/>
            </a:xfrm>
          </p:grpSpPr>
          <p:sp>
            <p:nvSpPr>
              <p:cNvPr id="17" name="직사각형 16"/>
              <p:cNvSpPr/>
              <p:nvPr/>
            </p:nvSpPr>
            <p:spPr>
              <a:xfrm rot="2746967">
                <a:off x="748524" y="2106031"/>
                <a:ext cx="461692" cy="436963"/>
              </a:xfrm>
              <a:prstGeom prst="rect">
                <a:avLst/>
              </a:prstGeom>
              <a:solidFill>
                <a:srgbClr val="FFD4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 rot="2746967">
                <a:off x="1066097" y="2104627"/>
                <a:ext cx="461692" cy="436963"/>
              </a:xfrm>
              <a:prstGeom prst="rect">
                <a:avLst/>
              </a:prstGeom>
              <a:solidFill>
                <a:srgbClr val="FFCC6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236582" y="2708846"/>
              <a:ext cx="9146917" cy="733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700"/>
                </a:spcBef>
                <a:spcAft>
                  <a:spcPts val="700"/>
                </a:spcAft>
              </a:pPr>
              <a:endParaRPr lang="en-US" altLang="ko-KR" sz="600" dirty="0"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latinLnBrk="0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VMS</a:t>
              </a:r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봉사활동 일지 제출 </a:t>
              </a:r>
              <a:endParaRPr lang="en-US" altLang="ko-KR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077795" y="3607869"/>
              <a:ext cx="10024214" cy="13747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 latinLnBrk="0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 </a:t>
              </a:r>
              <a:r>
                <a:rPr lang="ko-KR" altLang="en-US" sz="2000" b="1" dirty="0"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 진행 후 봉사활동 일지 작성 </a:t>
              </a:r>
              <a:endParaRPr lang="en-US" altLang="ko-KR" sz="20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fontAlgn="base" latinLnBrk="0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봉사활동 일지와 활동사진 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장  첨부하여 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VMS 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담당자 김현주 선생님께 메일 제출 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(2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주 이내</a:t>
              </a: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)</a:t>
              </a:r>
              <a:r>
                <a:rPr lang="ko-KR" altLang="en-US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endParaRPr lang="en-US" altLang="ko-KR" sz="20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fontAlgn="base" latinLnBrk="0">
                <a:spcBef>
                  <a:spcPts val="700"/>
                </a:spcBef>
                <a:spcAft>
                  <a:spcPts val="700"/>
                </a:spcAft>
              </a:pPr>
              <a:r>
                <a:rPr lang="en-US" altLang="ko-KR" sz="20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· </a:t>
              </a:r>
              <a:r>
                <a:rPr lang="en-US" altLang="ko-KR" sz="2000" b="1" dirty="0"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12</a:t>
              </a:r>
              <a:r>
                <a:rPr lang="ko-KR" altLang="en-US" sz="2000" b="1" dirty="0">
                  <a:solidFill>
                    <a:srgbClr val="42210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월 최종결과보고서 제출 시 봉사활동 일지 원본 제출</a:t>
              </a:r>
              <a:endParaRPr lang="en-US" altLang="ko-KR" sz="20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0032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04801" y="960900"/>
            <a:ext cx="11671300" cy="5726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826292" y="1215972"/>
            <a:ext cx="754536" cy="463096"/>
            <a:chOff x="760888" y="2092263"/>
            <a:chExt cx="754536" cy="463096"/>
          </a:xfrm>
        </p:grpSpPr>
        <p:sp>
          <p:nvSpPr>
            <p:cNvPr id="17" name="직사각형 1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" name="직사각형 1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25627" y="935802"/>
            <a:ext cx="9146917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Bef>
                <a:spcPts val="700"/>
              </a:spcBef>
              <a:spcAft>
                <a:spcPts val="700"/>
              </a:spcAft>
            </a:pPr>
            <a:endParaRPr lang="en-US" altLang="ko-KR" sz="600" dirty="0"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spcBef>
                <a:spcPts val="700"/>
              </a:spcBef>
              <a:spcAft>
                <a:spcPts val="7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VMS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봉사활동 일지 작성 방법 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오각형 25"/>
          <p:cNvSpPr/>
          <p:nvPr/>
        </p:nvSpPr>
        <p:spPr>
          <a:xfrm>
            <a:off x="1069331" y="216734"/>
            <a:ext cx="413440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59474" y="177400"/>
            <a:ext cx="459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VMS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인정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40" y="1764630"/>
            <a:ext cx="4113000" cy="45889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524" y="2031687"/>
            <a:ext cx="6358010" cy="1183459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5513524" y="2467446"/>
            <a:ext cx="6016849" cy="3986528"/>
            <a:chOff x="5513524" y="2467446"/>
            <a:chExt cx="6016849" cy="3986528"/>
          </a:xfrm>
        </p:grpSpPr>
        <p:sp>
          <p:nvSpPr>
            <p:cNvPr id="25" name="TextBox 24"/>
            <p:cNvSpPr txBox="1"/>
            <p:nvPr/>
          </p:nvSpPr>
          <p:spPr>
            <a:xfrm>
              <a:off x="5695443" y="3777950"/>
              <a:ext cx="5834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시간이 초과된 시간 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(9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~)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은 모두 </a:t>
              </a:r>
              <a:r>
                <a: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r>
                <a:rPr lang="ko-KR" altLang="en-US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시간으로 인정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513524" y="2467446"/>
              <a:ext cx="6016849" cy="3986528"/>
              <a:chOff x="5513524" y="2467446"/>
              <a:chExt cx="6016849" cy="398652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8527596" y="2467446"/>
                <a:ext cx="3002777" cy="261625"/>
              </a:xfrm>
              <a:prstGeom prst="rect">
                <a:avLst/>
              </a:prstGeom>
              <a:noFill/>
              <a:ln w="444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66"/>
                  </a:solidFill>
                </a:endParaRPr>
              </a:p>
            </p:txBody>
          </p:sp>
          <p:cxnSp>
            <p:nvCxnSpPr>
              <p:cNvPr id="24" name="직선 화살표 연결선 23"/>
              <p:cNvCxnSpPr/>
              <p:nvPr/>
            </p:nvCxnSpPr>
            <p:spPr>
              <a:xfrm>
                <a:off x="8822652" y="2742868"/>
                <a:ext cx="12031" cy="63850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5711643" y="3336110"/>
                <a:ext cx="5438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활동시간은 </a:t>
                </a:r>
                <a:r>
                  <a:rPr lang="ko-KR" altLang="en-US" sz="2400" dirty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최대 </a:t>
                </a:r>
                <a:r>
                  <a:rPr lang="en-US" altLang="ko-KR" sz="2400" dirty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8</a:t>
                </a:r>
                <a:r>
                  <a:rPr lang="ko-KR" altLang="en-US" sz="2400" dirty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</a:t>
                </a:r>
                <a:r>
                  <a:rPr lang="ko-KR" altLang="en-US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만</a:t>
                </a:r>
                <a:r>
                  <a:rPr lang="ko-KR" altLang="en-US" dirty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인정 가능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513524" y="4561148"/>
                <a:ext cx="5834930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FFFF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시간단위로 무조건 작성할 것</a:t>
                </a:r>
                <a:endParaRPr lang="en-US" altLang="ko-KR" sz="2400" dirty="0">
                  <a:solidFill>
                    <a:srgbClr val="FFFF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분 단위로 작성 시 앞의 시간으로 인정</a:t>
                </a:r>
                <a:endParaRPr lang="en-US" altLang="ko-KR" dirty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Ex) 6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 </a:t>
                </a: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45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분 </a:t>
                </a: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-&gt; 6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</a:t>
                </a: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,  7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 </a:t>
                </a: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분 </a:t>
                </a:r>
                <a:r>
                  <a:rPr lang="en-US" altLang="ko-KR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-&gt; 7</a:t>
                </a:r>
                <a:r>
                  <a:rPr lang="ko-KR" altLang="en-US" dirty="0">
                    <a:solidFill>
                      <a:srgbClr val="BAD4D8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</a:p>
            </p:txBody>
          </p:sp>
        </p:grpSp>
      </p:grpSp>
      <p:sp>
        <p:nvSpPr>
          <p:cNvPr id="33" name="TextBox 32"/>
          <p:cNvSpPr txBox="1"/>
          <p:nvPr/>
        </p:nvSpPr>
        <p:spPr>
          <a:xfrm>
            <a:off x="6369849" y="2122545"/>
            <a:ext cx="273367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동의대학교 </a:t>
            </a:r>
            <a:r>
              <a:rPr lang="ko-KR" altLang="en-US" sz="13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동행봉사단</a:t>
            </a:r>
            <a:r>
              <a:rPr lang="en-US" altLang="ko-KR" sz="13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300" b="1" dirty="0" err="1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동아리명</a:t>
            </a:r>
            <a:r>
              <a:rPr lang="en-US" altLang="ko-KR" sz="1300" b="1" dirty="0" smtClean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endParaRPr lang="ko-KR" altLang="en-US" sz="1300" b="1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31626" y="2071019"/>
            <a:ext cx="2733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지역콜라보센터</a:t>
            </a:r>
            <a:r>
              <a:rPr lang="en-US" altLang="ko-KR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or </a:t>
            </a:r>
            <a:r>
              <a:rPr lang="ko-KR" altLang="en-US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해당기관 명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636030" y="2759996"/>
            <a:ext cx="5901684" cy="26162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66"/>
              </a:solidFill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8049070" y="3016924"/>
            <a:ext cx="12031" cy="84237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88144" y="4021545"/>
            <a:ext cx="6149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★</a:t>
            </a:r>
            <a:r>
              <a:rPr lang="ko-KR" altLang="en-US" sz="28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봉사인원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수혜인원</a:t>
            </a:r>
            <a:r>
              <a:rPr lang="ko-KR" altLang="en-US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정확하게 작성</a:t>
            </a:r>
            <a:r>
              <a:rPr lang="en-US" altLang="ko-KR" sz="2800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!</a:t>
            </a:r>
            <a:endParaRPr lang="ko-KR" altLang="en-US" sz="2800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365840" y="4087554"/>
            <a:ext cx="6336633" cy="733520"/>
          </a:xfrm>
          <a:prstGeom prst="roundRect">
            <a:avLst/>
          </a:prstGeom>
          <a:noFill/>
          <a:ln w="38100">
            <a:solidFill>
              <a:srgbClr val="F7C02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36030" y="2122545"/>
            <a:ext cx="2891566" cy="3449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13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100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/>
      <p:bldP spid="38" grpId="1"/>
      <p:bldP spid="39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289480" y="1129005"/>
            <a:ext cx="11671300" cy="55587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본인이 </a:t>
            </a:r>
            <a:r>
              <a:rPr lang="ko-KR" altLang="en-US" sz="2400" b="1">
                <a:solidFill>
                  <a:srgbClr val="00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서명 </a:t>
            </a:r>
            <a:r>
              <a:rPr lang="ko-KR" altLang="en-US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할 것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00432" y="1437788"/>
            <a:ext cx="754536" cy="463096"/>
            <a:chOff x="760888" y="2092263"/>
            <a:chExt cx="754536" cy="463096"/>
          </a:xfrm>
        </p:grpSpPr>
        <p:sp>
          <p:nvSpPr>
            <p:cNvPr id="17" name="직사각형 1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8" name="직사각형 1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25628" y="1160094"/>
            <a:ext cx="4571984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spcBef>
                <a:spcPts val="700"/>
              </a:spcBef>
              <a:spcAft>
                <a:spcPts val="700"/>
              </a:spcAft>
            </a:pPr>
            <a:endParaRPr lang="en-US" altLang="ko-KR" sz="600" dirty="0"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atinLnBrk="0">
              <a:spcBef>
                <a:spcPts val="700"/>
              </a:spcBef>
              <a:spcAft>
                <a:spcPts val="7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VMS</a:t>
            </a:r>
            <a:r>
              <a: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봉사활동 일지 작성 방법 </a:t>
            </a:r>
            <a:endParaRPr lang="en-US" altLang="ko-KR" sz="24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13" y="2162978"/>
            <a:ext cx="6606141" cy="40531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59708" y="5683842"/>
            <a:ext cx="503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독거노인 어르신들을 뵙고 경락 마사지를 해드렸다</a:t>
            </a:r>
            <a:r>
              <a:rPr lang="en-US" altLang="ko-KR" sz="1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– OO</a:t>
            </a:r>
            <a:r>
              <a:rPr lang="ko-KR" altLang="en-US" sz="16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동아리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00865" y="2962077"/>
            <a:ext cx="294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본인이 </a:t>
            </a:r>
            <a:r>
              <a:rPr lang="ko-KR" altLang="en-US" sz="24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직접 서명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할 것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125130" y="3075777"/>
            <a:ext cx="599708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140451" y="3133162"/>
            <a:ext cx="521368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사인</a:t>
            </a:r>
          </a:p>
        </p:txBody>
      </p:sp>
      <p:sp>
        <p:nvSpPr>
          <p:cNvPr id="3" name="왼쪽 화살표 설명선 2"/>
          <p:cNvSpPr/>
          <p:nvPr/>
        </p:nvSpPr>
        <p:spPr>
          <a:xfrm>
            <a:off x="6850107" y="2812186"/>
            <a:ext cx="4930529" cy="761450"/>
          </a:xfrm>
          <a:prstGeom prst="leftArrowCallout">
            <a:avLst>
              <a:gd name="adj1" fmla="val 9970"/>
              <a:gd name="adj2" fmla="val 8988"/>
              <a:gd name="adj3" fmla="val 25000"/>
              <a:gd name="adj4" fmla="val 6497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427942" y="5540041"/>
            <a:ext cx="294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동아리 구분을 위해 </a:t>
            </a:r>
            <a:endParaRPr lang="en-US" altLang="ko-KR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꼭 </a:t>
            </a:r>
            <a:r>
              <a:rPr lang="ko-KR" altLang="en-US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적어주세요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233130" y="5657234"/>
            <a:ext cx="900124" cy="3385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왼쪽 화살표 설명선 35"/>
          <p:cNvSpPr/>
          <p:nvPr/>
        </p:nvSpPr>
        <p:spPr>
          <a:xfrm>
            <a:off x="7190429" y="5424922"/>
            <a:ext cx="3940992" cy="761450"/>
          </a:xfrm>
          <a:prstGeom prst="leftArrowCallout">
            <a:avLst>
              <a:gd name="adj1" fmla="val 9970"/>
              <a:gd name="adj2" fmla="val 8988"/>
              <a:gd name="adj3" fmla="val 25000"/>
              <a:gd name="adj4" fmla="val 6497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오각형 36"/>
          <p:cNvSpPr/>
          <p:nvPr/>
        </p:nvSpPr>
        <p:spPr>
          <a:xfrm>
            <a:off x="1069331" y="216734"/>
            <a:ext cx="413440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59474" y="177400"/>
            <a:ext cx="4596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VMS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인정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DD291D-A17D-8647-A53E-8541A0E33DC9}"/>
              </a:ext>
            </a:extLst>
          </p:cNvPr>
          <p:cNvSpPr/>
          <p:nvPr/>
        </p:nvSpPr>
        <p:spPr>
          <a:xfrm>
            <a:off x="8761" y="863065"/>
            <a:ext cx="12192000" cy="598593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477079" y="2221016"/>
            <a:ext cx="9326744" cy="3708495"/>
          </a:xfrm>
          <a:prstGeom prst="roundRect">
            <a:avLst/>
          </a:prstGeom>
          <a:noFill/>
          <a:ln w="38100">
            <a:solidFill>
              <a:srgbClr val="F7C02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70784" y="2679011"/>
            <a:ext cx="482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spcBef>
                <a:spcPts val="700"/>
              </a:spcBef>
              <a:spcAft>
                <a:spcPts val="700"/>
              </a:spcAft>
            </a:pPr>
            <a:r>
              <a:rPr lang="en-US" altLang="ko-KR" sz="2400" dirty="0">
                <a:solidFill>
                  <a:srgbClr val="F7C02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 VMS</a:t>
            </a:r>
            <a:r>
              <a:rPr lang="ko-KR" altLang="en-US" sz="2400" dirty="0">
                <a:solidFill>
                  <a:srgbClr val="F7C025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메일발송시 유의사항</a:t>
            </a:r>
            <a:endParaRPr lang="en-US" altLang="ko-KR" sz="2400" dirty="0">
              <a:solidFill>
                <a:srgbClr val="F7C025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3959" y="3440939"/>
            <a:ext cx="9430418" cy="2600712"/>
            <a:chOff x="916776" y="5424000"/>
            <a:chExt cx="8275562" cy="2600712"/>
          </a:xfrm>
        </p:grpSpPr>
        <p:sp>
          <p:nvSpPr>
            <p:cNvPr id="27" name="직사각형 26"/>
            <p:cNvSpPr/>
            <p:nvPr/>
          </p:nvSpPr>
          <p:spPr>
            <a:xfrm>
              <a:off x="2208176" y="5424000"/>
              <a:ext cx="6984162" cy="26007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14400" lvl="1" indent="-457200" latinLnBrk="0">
                <a:lnSpc>
                  <a:spcPct val="150000"/>
                </a:lnSpc>
                <a:spcBef>
                  <a:spcPts val="700"/>
                </a:spcBef>
                <a:spcAft>
                  <a:spcPts val="700"/>
                </a:spcAft>
                <a:buAutoNum type="arabicPeriod"/>
              </a:pPr>
              <a:r>
                <a:rPr lang="ko-KR" altLang="en-US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사진은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참여자가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전부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보이도록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촬영</a:t>
              </a:r>
              <a:endPara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914400" lvl="1" indent="-457200" latinLnBrk="0">
                <a:lnSpc>
                  <a:spcPct val="150000"/>
                </a:lnSpc>
                <a:spcBef>
                  <a:spcPts val="700"/>
                </a:spcBef>
                <a:spcAft>
                  <a:spcPts val="700"/>
                </a:spcAft>
                <a:buAutoNum type="arabicPeriod"/>
              </a:pPr>
              <a:r>
                <a:rPr lang="en-US" altLang="ko-KR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자원봉사활동 일지는 글을 알아 볼 수 있도록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작성</a:t>
              </a:r>
              <a:endParaRPr lang="en-US" altLang="ko-KR" sz="2400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914400" lvl="1" indent="-457200" latinLnBrk="0">
                <a:lnSpc>
                  <a:spcPct val="150000"/>
                </a:lnSpc>
                <a:spcBef>
                  <a:spcPts val="700"/>
                </a:spcBef>
                <a:spcAft>
                  <a:spcPts val="700"/>
                </a:spcAft>
                <a:buFontTx/>
                <a:buAutoNum type="arabicPeriod"/>
              </a:pPr>
              <a:r>
                <a:rPr lang="en-US" altLang="ko-KR" sz="2400" dirty="0" smtClean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메일에는 보내는 사람의 이름과 연락처를 명기 할 것 </a:t>
              </a:r>
              <a:endParaRPr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914400" lvl="1" indent="-457200" latinLnBrk="0">
                <a:spcBef>
                  <a:spcPts val="700"/>
                </a:spcBef>
                <a:spcAft>
                  <a:spcPts val="700"/>
                </a:spcAft>
                <a:buAutoNum type="arabicPeriod"/>
              </a:pPr>
              <a:endPara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16776" y="6077731"/>
              <a:ext cx="635869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latinLnBrk="0">
                <a:lnSpc>
                  <a:spcPct val="150000"/>
                </a:lnSpc>
                <a:spcBef>
                  <a:spcPts val="700"/>
                </a:spcBef>
                <a:spcAft>
                  <a:spcPts val="700"/>
                </a:spcAft>
              </a:pPr>
              <a:endParaRPr lang="en-US" altLang="ko-KR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56275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오각형 9"/>
          <p:cNvSpPr/>
          <p:nvPr/>
        </p:nvSpPr>
        <p:spPr>
          <a:xfrm>
            <a:off x="1069331" y="216734"/>
            <a:ext cx="682879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6283" y="175170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시간 인정 및 특별학점 안내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18467" y="821501"/>
            <a:ext cx="11530816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68651" y="2227947"/>
            <a:ext cx="9228006" cy="3500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R" sz="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ko-KR" sz="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전년도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12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~5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참여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dap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입력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봉사활동 인증서 출력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지역콜라보센터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~5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31</a:t>
            </a:r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제출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ko-KR" altLang="en-US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</a:t>
            </a:r>
            <a:r>
              <a:rPr lang="en-US" altLang="ko-KR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r>
            <a:r>
              <a:rPr lang="ko-KR" altLang="en-US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 충족 시 </a:t>
            </a:r>
            <a:r>
              <a:rPr lang="en-US" altLang="ko-KR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45,000</a:t>
            </a:r>
            <a:r>
              <a:rPr lang="ko-KR" altLang="en-US" sz="25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마일리지 지급 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비교과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마일리지 상세내용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동의대학교홈페이지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정보광장 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알림방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&gt;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학사공지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비교과 마일리지 특별학점 제도 안내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 참조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832418" y="1356838"/>
            <a:ext cx="950192" cy="561661"/>
            <a:chOff x="760888" y="2092263"/>
            <a:chExt cx="754536" cy="463096"/>
          </a:xfrm>
        </p:grpSpPr>
        <p:sp>
          <p:nvSpPr>
            <p:cNvPr id="15" name="직사각형 14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01398" y="1375086"/>
            <a:ext cx="3502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바른고딕" panose="020B0603020101020101" pitchFamily="50" charset="-127"/>
              </a:rPr>
              <a:t>봉사시간</a:t>
            </a:r>
            <a:r>
              <a:rPr lang="ko-KR" altLang="en-US" sz="3200" b="1" dirty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"/>
                <a:ea typeface="나눔바른고딕" panose="020B0603020101020101" pitchFamily="50" charset="-127"/>
              </a:rPr>
              <a:t> 인정 안내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379313" y="2158455"/>
            <a:ext cx="9409124" cy="3983834"/>
          </a:xfrm>
          <a:prstGeom prst="roundRect">
            <a:avLst/>
          </a:prstGeom>
          <a:noFill/>
          <a:ln w="28575">
            <a:solidFill>
              <a:srgbClr val="4221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8693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249382" y="935802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/>
          <p:cNvSpPr/>
          <p:nvPr/>
        </p:nvSpPr>
        <p:spPr>
          <a:xfrm>
            <a:off x="6295534" y="1429298"/>
            <a:ext cx="2586279" cy="2586279"/>
          </a:xfrm>
          <a:prstGeom prst="ellipse">
            <a:avLst/>
          </a:prstGeom>
          <a:solidFill>
            <a:srgbClr val="AFB9FF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비교과</a:t>
            </a:r>
            <a:endParaRPr lang="en-US" altLang="ko-KR" sz="3600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 참여</a:t>
            </a:r>
          </a:p>
        </p:txBody>
      </p:sp>
      <p:sp>
        <p:nvSpPr>
          <p:cNvPr id="17" name="타원 16"/>
          <p:cNvSpPr/>
          <p:nvPr/>
        </p:nvSpPr>
        <p:spPr>
          <a:xfrm>
            <a:off x="2414791" y="1439533"/>
            <a:ext cx="2586279" cy="2586279"/>
          </a:xfrm>
          <a:prstGeom prst="ellipse">
            <a:avLst/>
          </a:prstGeom>
          <a:solidFill>
            <a:srgbClr val="FFABAB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</a:t>
            </a:r>
            <a:endParaRPr lang="en-US" altLang="ko-KR" sz="3600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r>
            <a:r>
              <a:rPr lang="ko-KR" altLang="en-US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90707" y="4237855"/>
            <a:ext cx="3150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45,000</a:t>
            </a:r>
            <a:r>
              <a:rPr lang="ko-KR" altLang="en-US" sz="32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마일리지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34612" y="4226139"/>
            <a:ext cx="3108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15,000</a:t>
            </a:r>
            <a:r>
              <a:rPr lang="ko-KR" altLang="en-US" sz="32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마일리지</a:t>
            </a:r>
          </a:p>
        </p:txBody>
      </p:sp>
      <p:sp>
        <p:nvSpPr>
          <p:cNvPr id="24" name="타원 23"/>
          <p:cNvSpPr/>
          <p:nvPr/>
        </p:nvSpPr>
        <p:spPr>
          <a:xfrm>
            <a:off x="8292160" y="1419063"/>
            <a:ext cx="2584800" cy="2584800"/>
          </a:xfrm>
          <a:prstGeom prst="ellipse">
            <a:avLst/>
          </a:prstGeom>
          <a:solidFill>
            <a:srgbClr val="E093FF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협력인성</a:t>
            </a:r>
            <a:r>
              <a:rPr lang="ko-KR" altLang="en-US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60,000</a:t>
            </a:r>
          </a:p>
          <a:p>
            <a:pPr algn="ctr"/>
            <a:r>
              <a:rPr lang="ko-KR" altLang="en-US" sz="36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마일리지</a:t>
            </a:r>
            <a:endParaRPr lang="en-US" altLang="ko-KR" sz="3600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8" name="오각형 27"/>
          <p:cNvSpPr/>
          <p:nvPr/>
        </p:nvSpPr>
        <p:spPr>
          <a:xfrm>
            <a:off x="1069331" y="216734"/>
            <a:ext cx="462882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6283" y="175170"/>
            <a:ext cx="4413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봉사일정 특별학점 안내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71"/>
          <a:stretch/>
        </p:blipFill>
        <p:spPr>
          <a:xfrm>
            <a:off x="4942638" y="2105335"/>
            <a:ext cx="1511035" cy="1128014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41254" r="11227" b="23190"/>
          <a:stretch/>
        </p:blipFill>
        <p:spPr>
          <a:xfrm>
            <a:off x="6926619" y="2328411"/>
            <a:ext cx="943276" cy="80852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396313" y="5044906"/>
            <a:ext cx="9786551" cy="133646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7C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r>
              <a:rPr lang="ko-KR" altLang="en-US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30</a:t>
            </a:r>
            <a:r>
              <a:rPr lang="ko-KR" altLang="en-US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 충족 </a:t>
            </a:r>
            <a: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+ 60,000 </a:t>
            </a:r>
            <a:r>
              <a:rPr lang="ko-KR" altLang="en-US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마일리지 충족 시 </a:t>
            </a:r>
            <a:r>
              <a:rPr lang="ko-KR" altLang="en-US" sz="2400" b="1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특별학점</a:t>
            </a:r>
            <a:r>
              <a:rPr lang="ko-KR" altLang="en-US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신청 가능 </a:t>
            </a:r>
            <a:endParaRPr lang="en-US" altLang="ko-KR" sz="2400" b="1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 </a:t>
            </a:r>
            <a:r>
              <a:rPr lang="ko-KR" altLang="en-US" sz="2400" b="1" dirty="0" err="1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특별학점은</a:t>
            </a:r>
            <a:r>
              <a:rPr lang="ko-KR" altLang="en-US" sz="24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학생 개인 신청</a:t>
            </a:r>
          </a:p>
        </p:txBody>
      </p:sp>
    </p:spTree>
    <p:extLst>
      <p:ext uri="{BB962C8B-B14F-4D97-AF65-F5344CB8AC3E}">
        <p14:creationId xmlns:p14="http://schemas.microsoft.com/office/powerpoint/2010/main" val="126452800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17422 3.7037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208 L -0.17422 1.85185E-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72" y="-11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84 -3.7037E-7 L -0.18893 -3.7037E-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11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9 7.40741E-7 L -0.20691 7.40741E-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9 3.7037E-6 L -0.20691 3.7037E-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11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  <p:bldP spid="17" grpId="0" animBg="1"/>
      <p:bldP spid="17" grpId="1" animBg="1"/>
      <p:bldP spid="17" grpId="2" animBg="1"/>
      <p:bldP spid="18" grpId="0"/>
      <p:bldP spid="18" grpId="1"/>
      <p:bldP spid="18" grpId="2"/>
      <p:bldP spid="21" grpId="0"/>
      <p:bldP spid="21" grpId="1"/>
      <p:bldP spid="21" grpId="2"/>
      <p:bldP spid="24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42701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500"/>
              </a:spcBef>
              <a:spcAft>
                <a:spcPts val="500"/>
              </a:spcAft>
              <a:defRPr/>
            </a:pPr>
            <a:endParaRPr lang="ko-KR" altLang="en-US" b="1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84067" y="1881726"/>
            <a:ext cx="1017001" cy="579240"/>
            <a:chOff x="760888" y="2092263"/>
            <a:chExt cx="754536" cy="463096"/>
          </a:xfrm>
        </p:grpSpPr>
        <p:sp>
          <p:nvSpPr>
            <p:cNvPr id="37" name="직사각형 3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87123" y="5036554"/>
            <a:ext cx="1017001" cy="579240"/>
            <a:chOff x="760888" y="2092263"/>
            <a:chExt cx="754536" cy="463096"/>
          </a:xfrm>
        </p:grpSpPr>
        <p:sp>
          <p:nvSpPr>
            <p:cNvPr id="18" name="직사각형 17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397683" y="1957251"/>
            <a:ext cx="5849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400" noProof="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지원</a:t>
            </a:r>
            <a:r>
              <a:rPr kumimoji="0" lang="ko-KR" altLang="en-US" sz="24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</a:t>
            </a:r>
            <a:r>
              <a:rPr kumimoji="0" lang="ko-KR" altLang="en-US" sz="2400" u="none" strike="noStrike" kern="1200" cap="none" spc="0" normalizeH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사용 후 반드시 영수증 출력  </a:t>
            </a:r>
            <a:endParaRPr lang="en-US" altLang="ko-KR" sz="16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01199" y="5128693"/>
            <a:ext cx="8787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</a:t>
            </a:r>
            <a: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400" b="1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정산서는</a:t>
            </a:r>
            <a:r>
              <a:rPr lang="ko-KR" altLang="en-US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최종보고서 와 함께 제출</a:t>
            </a:r>
            <a: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4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endParaRPr lang="ko-KR" altLang="en-US" sz="2400" b="1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792698" y="3482937"/>
            <a:ext cx="1017001" cy="579240"/>
            <a:chOff x="760888" y="2092263"/>
            <a:chExt cx="754536" cy="463096"/>
          </a:xfrm>
        </p:grpSpPr>
        <p:sp>
          <p:nvSpPr>
            <p:cNvPr id="27" name="직사각형 2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301199" y="3528488"/>
            <a:ext cx="10634127" cy="959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</a:t>
            </a:r>
            <a:r>
              <a:rPr kumimoji="0" lang="en-US" altLang="ko-KR" sz="24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400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</a:t>
            </a:r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</a:t>
            </a:r>
            <a:endParaRPr lang="en-US" altLang="ko-KR" sz="2400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분실</a:t>
            </a:r>
            <a:r>
              <a:rPr lang="en-US" altLang="ko-KR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지출금액 누락 등을 방지하기 위해  지출 후 빠른 시일 내 작성 권장</a:t>
            </a:r>
            <a:r>
              <a:rPr lang="en-US" altLang="ko-KR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16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864387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649568"/>
            <a:ext cx="12192000" cy="5569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F273D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88056" y="2793247"/>
            <a:ext cx="1820963" cy="1820963"/>
          </a:xfrm>
          <a:prstGeom prst="ellipse">
            <a:avLst/>
          </a:prstGeom>
          <a:solidFill>
            <a:srgbClr val="FFE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E0A3"/>
              </a:solidFill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3924" y="3003012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B829"/>
                </a:solidFill>
                <a:effectLst>
                  <a:outerShdw blurRad="38100" dist="38100" dir="2700000" algn="tl" rotWithShape="0">
                    <a:srgbClr val="422100">
                      <a:alpha val="40000"/>
                    </a:srgbClr>
                  </a:outerShdw>
                </a:effectLst>
                <a:latin typeface="+mn-ea"/>
              </a:rPr>
              <a:t>01</a:t>
            </a:r>
            <a:endParaRPr lang="ko-KR" altLang="en-US" sz="6000" b="1" dirty="0">
              <a:solidFill>
                <a:srgbClr val="FFB829"/>
              </a:solidFill>
              <a:effectLst>
                <a:outerShdw blurRad="38100" dist="38100" dir="2700000" algn="tl" rotWithShape="0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3607" y="3867395"/>
            <a:ext cx="1534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동행이란</a:t>
            </a:r>
            <a:r>
              <a:rPr lang="en-US" altLang="ko-KR" sz="2400" b="1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?</a:t>
            </a:r>
            <a:endParaRPr lang="ko-KR" altLang="en-US" sz="2400" b="1" dirty="0">
              <a:solidFill>
                <a:srgbClr val="4221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6" name="오각형 25"/>
          <p:cNvSpPr/>
          <p:nvPr/>
        </p:nvSpPr>
        <p:spPr>
          <a:xfrm rot="5400000">
            <a:off x="-657227" y="850313"/>
            <a:ext cx="2586183" cy="883606"/>
          </a:xfrm>
          <a:prstGeom prst="homePlate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4758" y="91787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422100"/>
                </a:solidFill>
                <a:effectLst>
                  <a:outerShdw dist="38100" dir="2700000" algn="tl">
                    <a:srgbClr val="422100">
                      <a:alpha val="43000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목</a:t>
            </a:r>
            <a:endParaRPr lang="en-US" altLang="ko-KR" sz="3600" dirty="0">
              <a:solidFill>
                <a:srgbClr val="422100"/>
              </a:solidFill>
              <a:effectLst>
                <a:outerShdw dist="38100" dir="2700000" algn="tl">
                  <a:srgbClr val="422100">
                    <a:alpha val="43000"/>
                  </a:srgbClr>
                </a:outerShdw>
              </a:effectLst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sz="3600" dirty="0">
                <a:solidFill>
                  <a:srgbClr val="422100"/>
                </a:solidFill>
                <a:effectLst>
                  <a:outerShdw dist="38100" dir="2700000" algn="tl">
                    <a:srgbClr val="422100">
                      <a:alpha val="43000"/>
                    </a:srgbClr>
                  </a:outerShdw>
                </a:effectLst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차</a:t>
            </a:r>
          </a:p>
        </p:txBody>
      </p:sp>
      <p:sp>
        <p:nvSpPr>
          <p:cNvPr id="17" name="타원 16"/>
          <p:cNvSpPr/>
          <p:nvPr/>
        </p:nvSpPr>
        <p:spPr>
          <a:xfrm>
            <a:off x="2350582" y="1915792"/>
            <a:ext cx="1787936" cy="1787936"/>
          </a:xfrm>
          <a:prstGeom prst="ellipse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7359" y="2082779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AE0D"/>
                </a:solidFill>
                <a:effectLst>
                  <a:outerShdw blurRad="38100" dist="38100" dir="2700000" algn="tl" rotWithShape="0">
                    <a:srgbClr val="422100">
                      <a:alpha val="40000"/>
                    </a:srgbClr>
                  </a:outerShdw>
                </a:effectLst>
                <a:latin typeface="+mn-ea"/>
              </a:rPr>
              <a:t>02</a:t>
            </a:r>
            <a:endParaRPr lang="ko-KR" altLang="en-US" sz="6000" b="1" dirty="0">
              <a:solidFill>
                <a:srgbClr val="FFAE0D"/>
              </a:solidFill>
              <a:effectLst>
                <a:outerShdw blurRad="38100" dist="38100" dir="2700000" algn="tl" rotWithShape="0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22106" y="2921760"/>
            <a:ext cx="2308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2021</a:t>
            </a:r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학년도</a:t>
            </a:r>
            <a:endParaRPr lang="en-US" altLang="ko-KR" sz="2000" dirty="0">
              <a:solidFill>
                <a:srgbClr val="4221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일정 및 </a:t>
            </a:r>
            <a:r>
              <a:rPr lang="ko-KR" altLang="en-US" sz="2000" dirty="0" smtClean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지원내용</a:t>
            </a:r>
            <a:endParaRPr lang="ko-KR" altLang="en-US" sz="2000" dirty="0">
              <a:solidFill>
                <a:srgbClr val="4221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387259" y="2793247"/>
            <a:ext cx="1787936" cy="1787936"/>
          </a:xfrm>
          <a:prstGeom prst="ellipse">
            <a:avLst/>
          </a:prstGeom>
          <a:solidFill>
            <a:srgbClr val="FFE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700597" y="2960234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B829"/>
                </a:solidFill>
                <a:effectLst>
                  <a:outerShdw blurRad="38100" dist="38100" dir="2700000" algn="tl" rotWithShape="0">
                    <a:srgbClr val="422100">
                      <a:alpha val="40000"/>
                    </a:srgbClr>
                  </a:outerShdw>
                </a:effectLst>
                <a:latin typeface="+mn-ea"/>
              </a:rPr>
              <a:t>03</a:t>
            </a:r>
            <a:endParaRPr lang="ko-KR" altLang="en-US" sz="6000" b="1" dirty="0">
              <a:solidFill>
                <a:srgbClr val="FFB829"/>
              </a:solidFill>
              <a:effectLst>
                <a:outerShdw blurRad="38100" dist="38100" dir="2700000" algn="tl" rotWithShape="0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77055" y="3784859"/>
            <a:ext cx="2408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봉사활동 </a:t>
            </a:r>
            <a:r>
              <a:rPr lang="ko-KR" altLang="en-US" sz="2000" dirty="0" smtClean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시간 </a:t>
            </a:r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인정 및 일지 작성</a:t>
            </a:r>
          </a:p>
        </p:txBody>
      </p:sp>
      <p:sp>
        <p:nvSpPr>
          <p:cNvPr id="28" name="타원 27"/>
          <p:cNvSpPr/>
          <p:nvPr/>
        </p:nvSpPr>
        <p:spPr>
          <a:xfrm>
            <a:off x="6202312" y="1893440"/>
            <a:ext cx="1820963" cy="1820963"/>
          </a:xfrm>
          <a:prstGeom prst="ellipse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78687" y="2049216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B829"/>
                </a:solidFill>
                <a:effectLst>
                  <a:outerShdw blurRad="38100" dist="38100" dir="2700000" algn="tl">
                    <a:srgbClr val="422100">
                      <a:alpha val="40000"/>
                    </a:srgbClr>
                  </a:outerShdw>
                </a:effectLst>
                <a:latin typeface="+mn-ea"/>
              </a:rPr>
              <a:t>04</a:t>
            </a:r>
            <a:endParaRPr lang="ko-KR" altLang="en-US" sz="6000" b="1" dirty="0">
              <a:solidFill>
                <a:srgbClr val="FFB829"/>
              </a:solidFill>
              <a:effectLst>
                <a:outerShdw blurRad="38100" dist="38100" dir="2700000" algn="tl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8092219" y="2755953"/>
            <a:ext cx="1787936" cy="1787936"/>
          </a:xfrm>
          <a:prstGeom prst="ellipse">
            <a:avLst/>
          </a:prstGeom>
          <a:solidFill>
            <a:srgbClr val="FFE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69261" y="2926501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B829"/>
                </a:solidFill>
                <a:effectLst>
                  <a:outerShdw blurRad="38100" dist="38100" dir="2700000" algn="tl" rotWithShape="0">
                    <a:srgbClr val="422100">
                      <a:alpha val="40000"/>
                    </a:srgbClr>
                  </a:outerShdw>
                </a:effectLst>
                <a:latin typeface="+mn-ea"/>
              </a:rPr>
              <a:t>05</a:t>
            </a:r>
            <a:endParaRPr lang="ko-KR" altLang="en-US" sz="6000" b="1" dirty="0">
              <a:solidFill>
                <a:srgbClr val="FFB829"/>
              </a:solidFill>
              <a:effectLst>
                <a:outerShdw blurRad="38100" dist="38100" dir="2700000" algn="tl" rotWithShape="0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9978467" y="1990230"/>
            <a:ext cx="1787936" cy="1787936"/>
          </a:xfrm>
          <a:prstGeom prst="ellipse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255509" y="2160778"/>
            <a:ext cx="1327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FFB829"/>
                </a:solidFill>
                <a:effectLst>
                  <a:outerShdw blurRad="38100" dist="38100" dir="2700000" algn="tl" rotWithShape="0">
                    <a:srgbClr val="422100">
                      <a:alpha val="40000"/>
                    </a:srgbClr>
                  </a:outerShdw>
                </a:effectLst>
                <a:latin typeface="+mn-ea"/>
              </a:rPr>
              <a:t>06</a:t>
            </a:r>
            <a:endParaRPr lang="ko-KR" altLang="en-US" sz="6000" b="1" dirty="0">
              <a:solidFill>
                <a:srgbClr val="FFB829"/>
              </a:solidFill>
              <a:effectLst>
                <a:outerShdw blurRad="38100" dist="38100" dir="2700000" algn="tl" rotWithShape="0">
                  <a:srgbClr val="422100">
                    <a:alpha val="40000"/>
                  </a:srgbClr>
                </a:outerShdw>
              </a:effectLst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805243" y="2993046"/>
            <a:ext cx="2134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동행봉사단</a:t>
            </a:r>
            <a:endParaRPr lang="en-US" altLang="ko-KR" sz="2000" dirty="0">
              <a:solidFill>
                <a:srgbClr val="4221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카페</a:t>
            </a:r>
            <a:r>
              <a:rPr lang="en-US" altLang="ko-KR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&amp;</a:t>
            </a:r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페이스북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62246" y="2940980"/>
            <a:ext cx="164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정산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61043" y="3782923"/>
            <a:ext cx="2072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최종결과보고서 </a:t>
            </a:r>
            <a:r>
              <a:rPr lang="ko-KR" altLang="en-US" sz="2000" dirty="0">
                <a:solidFill>
                  <a:srgbClr val="4221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2449192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58189" y="768830"/>
            <a:ext cx="11668991" cy="5933404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272" y="821500"/>
            <a:ext cx="5440413" cy="58807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2" name="TextBox 71"/>
          <p:cNvSpPr txBox="1"/>
          <p:nvPr/>
        </p:nvSpPr>
        <p:spPr>
          <a:xfrm>
            <a:off x="6928210" y="1247449"/>
            <a:ext cx="4552686" cy="523220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1)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 명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928210" y="1893080"/>
            <a:ext cx="4552686" cy="523220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2)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기간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28210" y="2547387"/>
            <a:ext cx="4552686" cy="830997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3)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장학금 금액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지원 받은 금액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 금액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사용 금액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87939" y="2150229"/>
            <a:ext cx="5167437" cy="29042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928210" y="3519669"/>
            <a:ext cx="4552686" cy="1077218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4)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건 별로 구매 물품</a:t>
            </a:r>
            <a:endParaRPr kumimoji="0" lang="en-US" altLang="ko-KR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혹은 활동비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입력 후 날짜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금액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번호를 기재할 것 </a:t>
            </a:r>
            <a:r>
              <a:rPr lang="en-US" altLang="ko-KR" sz="2000" b="1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명확히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!!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042947" y="5620988"/>
            <a:ext cx="2455175" cy="33716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929763" y="5319316"/>
            <a:ext cx="4551133" cy="461665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6) </a:t>
            </a:r>
            <a:r>
              <a:rPr kumimoji="0" lang="ko-KR" altLang="en-US" sz="24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정산시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사용한 영수증 장수를 기재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865559" y="5375641"/>
            <a:ext cx="1391798" cy="2735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928210" y="4736708"/>
            <a:ext cx="4552686" cy="461665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5)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정산날짜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928210" y="5910756"/>
            <a:ext cx="4552686" cy="461665"/>
          </a:xfrm>
          <a:prstGeom prst="rect">
            <a:avLst/>
          </a:prstGeom>
          <a:solidFill>
            <a:srgbClr val="FFE0A3">
              <a:alpha val="5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7)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정산인 성명 및 서명</a:t>
            </a:r>
          </a:p>
        </p:txBody>
      </p:sp>
      <p:cxnSp>
        <p:nvCxnSpPr>
          <p:cNvPr id="82" name="직선 화살표 연결선 81"/>
          <p:cNvCxnSpPr/>
          <p:nvPr/>
        </p:nvCxnSpPr>
        <p:spPr>
          <a:xfrm flipV="1">
            <a:off x="5955377" y="3845437"/>
            <a:ext cx="972833" cy="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811535" y="1817587"/>
            <a:ext cx="2354093" cy="31776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4" name="꺾인 연결선 83"/>
          <p:cNvCxnSpPr>
            <a:stCxn id="83" idx="3"/>
            <a:endCxn id="74" idx="1"/>
          </p:cNvCxnSpPr>
          <p:nvPr/>
        </p:nvCxnSpPr>
        <p:spPr>
          <a:xfrm>
            <a:off x="4165628" y="1976472"/>
            <a:ext cx="2762582" cy="98641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/>
          <p:nvPr/>
        </p:nvSpPr>
        <p:spPr>
          <a:xfrm>
            <a:off x="1656008" y="1660183"/>
            <a:ext cx="3647872" cy="187140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6" name="꺾인 연결선 85"/>
          <p:cNvCxnSpPr>
            <a:stCxn id="85" idx="3"/>
            <a:endCxn id="73" idx="1"/>
          </p:cNvCxnSpPr>
          <p:nvPr/>
        </p:nvCxnSpPr>
        <p:spPr>
          <a:xfrm>
            <a:off x="5303880" y="1753753"/>
            <a:ext cx="1624330" cy="4009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endCxn id="72" idx="1"/>
          </p:cNvCxnSpPr>
          <p:nvPr/>
        </p:nvCxnSpPr>
        <p:spPr>
          <a:xfrm flipV="1">
            <a:off x="5955377" y="1509059"/>
            <a:ext cx="972833" cy="1191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79" idx="3"/>
            <a:endCxn id="80" idx="1"/>
          </p:cNvCxnSpPr>
          <p:nvPr/>
        </p:nvCxnSpPr>
        <p:spPr>
          <a:xfrm flipV="1">
            <a:off x="4257357" y="4967541"/>
            <a:ext cx="2670853" cy="5448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88"/>
          <p:cNvCxnSpPr>
            <a:stCxn id="77" idx="3"/>
            <a:endCxn id="78" idx="1"/>
          </p:cNvCxnSpPr>
          <p:nvPr/>
        </p:nvCxnSpPr>
        <p:spPr>
          <a:xfrm flipV="1">
            <a:off x="3498122" y="5550149"/>
            <a:ext cx="3431641" cy="2394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4057725" y="5765261"/>
            <a:ext cx="1798327" cy="2909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1" name="직선 화살표 연결선 90"/>
          <p:cNvCxnSpPr>
            <a:stCxn id="90" idx="3"/>
            <a:endCxn id="81" idx="1"/>
          </p:cNvCxnSpPr>
          <p:nvPr/>
        </p:nvCxnSpPr>
        <p:spPr>
          <a:xfrm>
            <a:off x="5856052" y="5910756"/>
            <a:ext cx="1072158" cy="230833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오각형 27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87940" y="1455946"/>
            <a:ext cx="5167437" cy="225029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56008" y="6390414"/>
            <a:ext cx="995142" cy="258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0640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/>
          <p:cNvSpPr/>
          <p:nvPr/>
        </p:nvSpPr>
        <p:spPr>
          <a:xfrm>
            <a:off x="258189" y="768830"/>
            <a:ext cx="11668991" cy="5933404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402" y="965338"/>
            <a:ext cx="5804960" cy="554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직사각형 28"/>
          <p:cNvSpPr/>
          <p:nvPr/>
        </p:nvSpPr>
        <p:spPr>
          <a:xfrm>
            <a:off x="6969457" y="1669816"/>
            <a:ext cx="4546770" cy="477893"/>
          </a:xfrm>
          <a:prstGeom prst="rect">
            <a:avLst/>
          </a:prstGeom>
          <a:solidFill>
            <a:srgbClr val="FFE0A3">
              <a:alpha val="50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첫 영수날짜 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마지막 영수날짜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969457" y="4014057"/>
            <a:ext cx="4546770" cy="2347831"/>
          </a:xfrm>
          <a:prstGeom prst="rect">
            <a:avLst/>
          </a:prstGeom>
          <a:solidFill>
            <a:srgbClr val="FFE0A3">
              <a:alpha val="50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정산서와 맞추어 영수증 </a:t>
            </a:r>
            <a:endParaRPr kumimoji="0" lang="en-US" altLang="ko-KR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날짜 별로 붙이기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마다 </a:t>
            </a:r>
            <a:r>
              <a:rPr kumimoji="0" lang="ko-KR" altLang="en-US" sz="240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금액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</a:t>
            </a:r>
            <a:r>
              <a:rPr kumimoji="0" lang="ko-KR" altLang="en-US" sz="24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형광펜 표시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하여 제출 바랍니다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969457" y="2399825"/>
            <a:ext cx="4546770" cy="477893"/>
          </a:xfrm>
          <a:prstGeom prst="rect">
            <a:avLst/>
          </a:prstGeom>
          <a:solidFill>
            <a:srgbClr val="FFE0A3">
              <a:alpha val="50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정산인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0" lang="en-US" altLang="ko-KR" sz="280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사용한 금액기재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678900" y="1411554"/>
            <a:ext cx="2350021" cy="340377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385224" y="1900943"/>
            <a:ext cx="2199366" cy="21381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꺾인 연결선 36"/>
          <p:cNvCxnSpPr>
            <a:stCxn id="35" idx="3"/>
            <a:endCxn id="31" idx="1"/>
          </p:cNvCxnSpPr>
          <p:nvPr/>
        </p:nvCxnSpPr>
        <p:spPr>
          <a:xfrm>
            <a:off x="6028921" y="1581743"/>
            <a:ext cx="940536" cy="1057029"/>
          </a:xfrm>
          <a:prstGeom prst="bentConnector3">
            <a:avLst>
              <a:gd name="adj1" fmla="val 50000"/>
            </a:avLst>
          </a:prstGeom>
          <a:ln w="1905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6969457" y="3206941"/>
            <a:ext cx="4546770" cy="477893"/>
          </a:xfrm>
          <a:prstGeom prst="rect">
            <a:avLst/>
          </a:prstGeom>
          <a:solidFill>
            <a:srgbClr val="FFE0A3">
              <a:alpha val="50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남은 금액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이월금액</a:t>
            </a:r>
            <a:r>
              <a:rPr kumimoji="0" lang="en-US" altLang="ko-KR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kumimoji="0" lang="ko-KR" altLang="en-US" sz="2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기재</a:t>
            </a:r>
          </a:p>
        </p:txBody>
      </p:sp>
      <p:cxnSp>
        <p:nvCxnSpPr>
          <p:cNvPr id="40" name="구부러진 연결선 63"/>
          <p:cNvCxnSpPr>
            <a:endCxn id="38" idx="1"/>
          </p:cNvCxnSpPr>
          <p:nvPr/>
        </p:nvCxnSpPr>
        <p:spPr>
          <a:xfrm>
            <a:off x="2242686" y="2114760"/>
            <a:ext cx="4726771" cy="1331128"/>
          </a:xfrm>
          <a:prstGeom prst="bentConnector3">
            <a:avLst>
              <a:gd name="adj1" fmla="val 4518"/>
            </a:avLst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오각형 19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14311" y="1777105"/>
            <a:ext cx="2517619" cy="478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422292" y="1543961"/>
            <a:ext cx="2295028" cy="243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9" name="꺾인 연결선 38"/>
          <p:cNvCxnSpPr>
            <a:stCxn id="32" idx="2"/>
            <a:endCxn id="29" idx="1"/>
          </p:cNvCxnSpPr>
          <p:nvPr/>
        </p:nvCxnSpPr>
        <p:spPr>
          <a:xfrm rot="16200000" flipH="1">
            <a:off x="4709122" y="-351573"/>
            <a:ext cx="121019" cy="4399651"/>
          </a:xfrm>
          <a:prstGeom prst="bent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03112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49382" y="935802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6363231" y="2030953"/>
            <a:ext cx="625565" cy="383940"/>
            <a:chOff x="760888" y="2092263"/>
            <a:chExt cx="754536" cy="463096"/>
          </a:xfrm>
        </p:grpSpPr>
        <p:sp>
          <p:nvSpPr>
            <p:cNvPr id="24" name="직사각형 23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346670" y="3530638"/>
            <a:ext cx="625565" cy="383940"/>
            <a:chOff x="760888" y="2092263"/>
            <a:chExt cx="754536" cy="463096"/>
          </a:xfrm>
        </p:grpSpPr>
        <p:sp>
          <p:nvSpPr>
            <p:cNvPr id="27" name="직사각형 2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72275" y="4982229"/>
            <a:ext cx="625565" cy="383940"/>
            <a:chOff x="760888" y="2092263"/>
            <a:chExt cx="754536" cy="463096"/>
          </a:xfrm>
        </p:grpSpPr>
        <p:sp>
          <p:nvSpPr>
            <p:cNvPr id="30" name="직사각형 29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568" y="988473"/>
            <a:ext cx="5521026" cy="556819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625443" y="2005781"/>
            <a:ext cx="5750413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sz="2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다과비</a:t>
            </a:r>
            <a:r>
              <a:rPr lang="ko-KR" altLang="en-US" sz="2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회의비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기재하여 주시기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lvl="0">
              <a:defRPr/>
            </a:pP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바랍니다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lvl="0">
              <a:defRPr/>
            </a:pP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당일 </a:t>
            </a:r>
            <a:r>
              <a:rPr lang="ko-KR" altLang="en-US" sz="2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지출금액을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기재하여 활동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보고  작성 시 첨부파일로 제출</a:t>
            </a: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defRPr/>
            </a:pP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사진은 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2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장이상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부착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(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단체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사진</a:t>
            </a:r>
            <a:r>
              <a:rPr lang="en-US" altLang="ko-KR" sz="2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>
              <a:defRPr/>
            </a:pPr>
            <a:r>
              <a:rPr lang="en-US" altLang="ko-KR" sz="1600" b="1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1600" b="1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참여 학생을 제외한 수혜자 얼굴은 모자이크 처리하여 부착</a:t>
            </a:r>
            <a:endParaRPr lang="en-US" altLang="ko-KR" sz="1600" b="1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0">
              <a:defRPr/>
            </a:pPr>
            <a:endParaRPr lang="en-US" altLang="ko-KR" sz="24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09978" y="455178"/>
            <a:ext cx="3034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경비사용내역</a:t>
            </a:r>
          </a:p>
        </p:txBody>
      </p:sp>
      <p:sp>
        <p:nvSpPr>
          <p:cNvPr id="18" name="오각형 17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33370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073574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152661" y="963429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오각형 11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2947049" y="2416004"/>
            <a:ext cx="6080218" cy="695291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①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날짜 별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순서대로 정리</a:t>
            </a:r>
          </a:p>
        </p:txBody>
      </p:sp>
      <p:sp>
        <p:nvSpPr>
          <p:cNvPr id="20" name="오각형 19"/>
          <p:cNvSpPr/>
          <p:nvPr/>
        </p:nvSpPr>
        <p:spPr>
          <a:xfrm>
            <a:off x="2947049" y="3480805"/>
            <a:ext cx="6080218" cy="695291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②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명확</a:t>
            </a:r>
            <a:r>
              <a:rPr lang="ko-KR" altLang="en-US" sz="3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 사용 내역</a:t>
            </a:r>
          </a:p>
        </p:txBody>
      </p:sp>
      <p:sp>
        <p:nvSpPr>
          <p:cNvPr id="21" name="오각형 20"/>
          <p:cNvSpPr/>
          <p:nvPr/>
        </p:nvSpPr>
        <p:spPr>
          <a:xfrm>
            <a:off x="2947049" y="4493801"/>
            <a:ext cx="6080218" cy="695291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③ </a:t>
            </a:r>
            <a:r>
              <a:rPr lang="ko-KR" altLang="en-US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번호순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영수증 첨부</a:t>
            </a:r>
          </a:p>
        </p:txBody>
      </p:sp>
      <p:sp>
        <p:nvSpPr>
          <p:cNvPr id="24" name="오각형 23"/>
          <p:cNvSpPr/>
          <p:nvPr/>
        </p:nvSpPr>
        <p:spPr>
          <a:xfrm>
            <a:off x="2947048" y="5558602"/>
            <a:ext cx="6080219" cy="695291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④ 총액 </a:t>
            </a:r>
            <a:r>
              <a:rPr lang="ko-KR" altLang="en-US" sz="32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형광펜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표시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785388" y="1535287"/>
            <a:ext cx="1035787" cy="635004"/>
            <a:chOff x="760888" y="2092263"/>
            <a:chExt cx="754536" cy="463096"/>
          </a:xfrm>
        </p:grpSpPr>
        <p:sp>
          <p:nvSpPr>
            <p:cNvPr id="17" name="직사각형 1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308261" y="1535287"/>
            <a:ext cx="5143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</a:t>
            </a:r>
            <a:r>
              <a:rPr lang="ko-KR" altLang="en-US" sz="36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작성 시 유의사항 </a:t>
            </a:r>
          </a:p>
        </p:txBody>
      </p:sp>
    </p:spTree>
    <p:extLst>
      <p:ext uri="{BB962C8B-B14F-4D97-AF65-F5344CB8AC3E}">
        <p14:creationId xmlns:p14="http://schemas.microsoft.com/office/powerpoint/2010/main" val="122312283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_x183435104" descr="EMB000017e823f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" t="743" r="50393" b="52246"/>
          <a:stretch/>
        </p:blipFill>
        <p:spPr bwMode="auto">
          <a:xfrm>
            <a:off x="885371" y="290286"/>
            <a:ext cx="10160000" cy="640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64771" y="3732454"/>
            <a:ext cx="4187371" cy="584775"/>
          </a:xfrm>
          <a:prstGeom prst="rect">
            <a:avLst/>
          </a:prstGeom>
          <a:solidFill>
            <a:srgbClr val="FFE0A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명확한 사용내역 확인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885371" y="4711539"/>
            <a:ext cx="4746172" cy="1694416"/>
            <a:chOff x="6096000" y="3309257"/>
            <a:chExt cx="4746172" cy="1233714"/>
          </a:xfrm>
        </p:grpSpPr>
        <p:pic>
          <p:nvPicPr>
            <p:cNvPr id="19" name="_x183435104" descr="EMB000017e823f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710" t="22891" r="51374" b="68058"/>
            <a:stretch/>
          </p:blipFill>
          <p:spPr bwMode="auto">
            <a:xfrm>
              <a:off x="6096000" y="3309257"/>
              <a:ext cx="4746172" cy="1233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/>
            <p:cNvSpPr/>
            <p:nvPr/>
          </p:nvSpPr>
          <p:spPr>
            <a:xfrm>
              <a:off x="6096000" y="3309257"/>
              <a:ext cx="4746172" cy="1233714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위쪽 화살표 20"/>
          <p:cNvSpPr/>
          <p:nvPr/>
        </p:nvSpPr>
        <p:spPr>
          <a:xfrm rot="13383264">
            <a:off x="5542575" y="3844614"/>
            <a:ext cx="500066" cy="701892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168572" y="3202158"/>
            <a:ext cx="4630057" cy="84720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8450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_x183435104" descr="EMB000017e823f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8" t="47387" r="4118" b="1497"/>
          <a:stretch/>
        </p:blipFill>
        <p:spPr bwMode="auto">
          <a:xfrm>
            <a:off x="740229" y="348343"/>
            <a:ext cx="10769599" cy="61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/>
          <p:cNvSpPr/>
          <p:nvPr/>
        </p:nvSpPr>
        <p:spPr>
          <a:xfrm>
            <a:off x="2133601" y="4726157"/>
            <a:ext cx="1262744" cy="51350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862284" y="3645242"/>
            <a:ext cx="1262744" cy="41875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 rot="8787509">
            <a:off x="4800160" y="2289202"/>
            <a:ext cx="486133" cy="897079"/>
          </a:xfrm>
          <a:prstGeom prst="downArrow">
            <a:avLst>
              <a:gd name="adj1" fmla="val 50000"/>
              <a:gd name="adj2" fmla="val 922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아래쪽 화살표 13"/>
          <p:cNvSpPr/>
          <p:nvPr/>
        </p:nvSpPr>
        <p:spPr>
          <a:xfrm rot="12411702">
            <a:off x="3153278" y="3615460"/>
            <a:ext cx="486133" cy="897079"/>
          </a:xfrm>
          <a:prstGeom prst="downArrow">
            <a:avLst>
              <a:gd name="adj1" fmla="val 50000"/>
              <a:gd name="adj2" fmla="val 922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5766" y="937814"/>
            <a:ext cx="4649605" cy="646331"/>
          </a:xfrm>
          <a:prstGeom prst="rect">
            <a:avLst/>
          </a:prstGeom>
          <a:solidFill>
            <a:srgbClr val="FFE0A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총액 </a:t>
            </a:r>
            <a:r>
              <a:rPr lang="ko-KR" altLang="en-US" sz="3600" b="1" dirty="0" err="1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형광펜</a:t>
            </a:r>
            <a:r>
              <a:rPr lang="ko-KR" altLang="en-US" sz="3600" b="1" dirty="0">
                <a:solidFill>
                  <a:schemeClr val="tx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표시</a:t>
            </a:r>
            <a:endParaRPr lang="ko-KR" altLang="en-US" sz="3600" dirty="0">
              <a:solidFill>
                <a:schemeClr val="tx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850950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257447" y="821501"/>
            <a:ext cx="11668991" cy="5620861"/>
          </a:xfrm>
          <a:prstGeom prst="roundRect">
            <a:avLst>
              <a:gd name="adj" fmla="val 8348"/>
            </a:avLst>
          </a:prstGeom>
          <a:ln w="19050">
            <a:solidFill>
              <a:srgbClr val="4221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_x182880192" descr="EMB000017e823f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190" y="1263933"/>
            <a:ext cx="6075417" cy="494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411805" y="2357085"/>
            <a:ext cx="4261386" cy="892552"/>
          </a:xfrm>
          <a:prstGeom prst="rect">
            <a:avLst/>
          </a:prstGeom>
          <a:solidFill>
            <a:srgbClr val="FFE0A3">
              <a:alpha val="56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②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영수증틀에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첨부하지 않고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통째로 제출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25583" y="1764848"/>
            <a:ext cx="4247608" cy="492443"/>
          </a:xfrm>
          <a:prstGeom prst="rect">
            <a:avLst/>
          </a:prstGeom>
          <a:solidFill>
            <a:srgbClr val="FFE0A3">
              <a:alpha val="56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① 사용내역의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불명확성</a:t>
            </a:r>
            <a:endParaRPr kumimoji="0" lang="ko-KR" altLang="en-US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11807" y="3338880"/>
            <a:ext cx="4261384" cy="892552"/>
          </a:xfrm>
          <a:prstGeom prst="rect">
            <a:avLst/>
          </a:prstGeom>
          <a:solidFill>
            <a:srgbClr val="FFE0A3">
              <a:alpha val="56000"/>
            </a:srgb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③ 정리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X,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총액과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형광펜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표시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안함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kumimoji="0" lang="ko-KR" altLang="en-US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25583" y="4328394"/>
            <a:ext cx="4247607" cy="892552"/>
          </a:xfrm>
          <a:prstGeom prst="rect">
            <a:avLst/>
          </a:prstGeom>
          <a:solidFill>
            <a:srgbClr val="FFE0A3">
              <a:alpha val="56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④ 간이영수증 </a:t>
            </a:r>
            <a:r>
              <a:rPr kumimoji="0" lang="ko-KR" altLang="en-US" sz="2600" b="1" i="0" u="none" strike="noStrike" kern="1200" cap="none" spc="0" normalizeH="0" baseline="0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사업자번호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대신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</a:t>
            </a:r>
            <a:r>
              <a:rPr kumimoji="0" lang="ko-KR" altLang="en-US" sz="25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참가자의 이름과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도장을 찍음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440262" y="5317908"/>
            <a:ext cx="4232928" cy="892552"/>
          </a:xfrm>
          <a:prstGeom prst="rect">
            <a:avLst/>
          </a:prstGeom>
          <a:solidFill>
            <a:srgbClr val="FFE0A3">
              <a:alpha val="56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⑤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간이영수증을 학생 본인이</a:t>
            </a:r>
            <a:endParaRPr kumimoji="0" lang="en-US" altLang="ko-KR" sz="26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작성한 흔적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84" y="1308083"/>
            <a:ext cx="6075416" cy="4917771"/>
          </a:xfrm>
          <a:prstGeom prst="rect">
            <a:avLst/>
          </a:prstGeom>
        </p:spPr>
      </p:pic>
      <p:pic>
        <p:nvPicPr>
          <p:cNvPr id="35" name="_x183436064" descr="EMB000017e8241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30" r="54988"/>
          <a:stretch/>
        </p:blipFill>
        <p:spPr bwMode="auto">
          <a:xfrm>
            <a:off x="1131677" y="1230315"/>
            <a:ext cx="5581771" cy="507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_x183436064" descr="EMB000017e8241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435" t="114" r="78" b="23637"/>
          <a:stretch/>
        </p:blipFill>
        <p:spPr bwMode="auto">
          <a:xfrm>
            <a:off x="1379364" y="1126042"/>
            <a:ext cx="5481883" cy="517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각형 14"/>
          <p:cNvSpPr/>
          <p:nvPr/>
        </p:nvSpPr>
        <p:spPr>
          <a:xfrm>
            <a:off x="1069331" y="216734"/>
            <a:ext cx="117335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6283" y="17517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57983" y="5119456"/>
            <a:ext cx="3929974" cy="954107"/>
          </a:xfrm>
          <a:prstGeom prst="rect">
            <a:avLst/>
          </a:prstGeom>
          <a:solidFill>
            <a:srgbClr val="FFE0A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※ </a:t>
            </a:r>
            <a:r>
              <a:rPr lang="ko-KR" altLang="en-US" sz="2800" b="1" dirty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재료비는 간이영수증은</a:t>
            </a:r>
            <a:endParaRPr lang="en-US" altLang="ko-KR" sz="2800" b="1" dirty="0"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800" b="1" dirty="0"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처리되지 않음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99167">
                        <a14:foregroundMark x1="10833" y1="5278" x2="17222" y2="17222"/>
                        <a14:foregroundMark x1="91944" y1="83056" x2="95556" y2="88611"/>
                        <a14:foregroundMark x1="53333" y1="28889" x2="46389" y2="35000"/>
                        <a14:foregroundMark x1="12222" y1="10833" x2="8611" y2="3333"/>
                        <a14:foregroundMark x1="5833" y1="83333" x2="2222" y2="87500"/>
                        <a14:foregroundMark x1="90556" y1="79444" x2="95278" y2="83056"/>
                      </a14:backgroundRemoval>
                    </a14:imgEffect>
                    <a14:imgEffect>
                      <a14:colorTemperature colorTemp="5675"/>
                    </a14:imgEffect>
                    <a14:imgEffect>
                      <a14:saturation sat="66000"/>
                    </a14:imgEffect>
                    <a14:imgEffect>
                      <a14:brightnessContrast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6" y="1371858"/>
            <a:ext cx="5638351" cy="4538706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989139" y="1149208"/>
            <a:ext cx="795769" cy="488014"/>
            <a:chOff x="760888" y="2092263"/>
            <a:chExt cx="754536" cy="463096"/>
          </a:xfrm>
        </p:grpSpPr>
        <p:sp>
          <p:nvSpPr>
            <p:cNvPr id="25" name="직사각형 24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482087" y="1121607"/>
            <a:ext cx="40342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정산이 바르지 않는 경우</a:t>
            </a:r>
          </a:p>
        </p:txBody>
      </p:sp>
    </p:spTree>
    <p:extLst>
      <p:ext uri="{BB962C8B-B14F-4D97-AF65-F5344CB8AC3E}">
        <p14:creationId xmlns:p14="http://schemas.microsoft.com/office/powerpoint/2010/main" val="99222358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  <p:bldP spid="33" grpId="0" animBg="1"/>
      <p:bldP spid="20" grpId="0" animBg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42701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500"/>
              </a:spcBef>
              <a:spcAft>
                <a:spcPts val="500"/>
              </a:spcAft>
              <a:defRPr/>
            </a:pPr>
            <a:endParaRPr lang="ko-KR" altLang="en-US" b="1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1069331" y="216734"/>
            <a:ext cx="320408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415" y="173759"/>
            <a:ext cx="3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89182" y="2252440"/>
            <a:ext cx="1017001" cy="579240"/>
            <a:chOff x="760888" y="2092263"/>
            <a:chExt cx="754536" cy="463096"/>
          </a:xfrm>
        </p:grpSpPr>
        <p:sp>
          <p:nvSpPr>
            <p:cNvPr id="37" name="직사각형 3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337786" y="2309738"/>
            <a:ext cx="10414009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500"/>
              </a:spcBef>
              <a:spcAft>
                <a:spcPts val="500"/>
              </a:spcAft>
              <a:defRPr/>
            </a:pP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kumimoji="0" lang="en-US" altLang="ko-KR" sz="28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정산서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영수증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+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경비사용내역 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fontAlgn="base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                    +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자원봉사활동 일지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원본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+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88956" y="4293502"/>
            <a:ext cx="1017001" cy="579240"/>
            <a:chOff x="760888" y="2092263"/>
            <a:chExt cx="754536" cy="463096"/>
          </a:xfrm>
        </p:grpSpPr>
        <p:sp>
          <p:nvSpPr>
            <p:cNvPr id="27" name="직사각형 2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397683" y="4340112"/>
            <a:ext cx="5849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ko-KR" altLang="en-US" sz="28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</a:t>
            </a:r>
            <a:r>
              <a:rPr kumimoji="0" lang="en-US" altLang="ko-KR" sz="28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8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제출 일시 추후 공지</a:t>
            </a:r>
            <a:r>
              <a:rPr kumimoji="0" lang="ko-KR" altLang="en-US" sz="2800" u="none" strike="noStrike" kern="1200" cap="none" spc="0" normalizeH="0" baseline="0" noProof="0" dirty="0">
                <a:ln>
                  <a:noFill/>
                </a:ln>
                <a:solidFill>
                  <a:srgbClr val="4221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2707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58643" y="1025466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500"/>
              </a:spcBef>
              <a:spcAft>
                <a:spcPts val="500"/>
              </a:spcAft>
              <a:defRPr/>
            </a:pPr>
            <a:endParaRPr lang="ko-KR" altLang="en-US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1069331" y="216734"/>
            <a:ext cx="320408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415" y="173759"/>
            <a:ext cx="3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31634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0800000">
            <a:off x="8230430" y="2551131"/>
            <a:ext cx="452497" cy="765416"/>
          </a:xfrm>
          <a:prstGeom prst="downArrow">
            <a:avLst>
              <a:gd name="adj1" fmla="val 50000"/>
              <a:gd name="adj2" fmla="val 9227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88300" y="1705014"/>
            <a:ext cx="4649605" cy="769441"/>
          </a:xfrm>
          <a:prstGeom prst="rect">
            <a:avLst/>
          </a:prstGeom>
          <a:solidFill>
            <a:srgbClr val="FFE0A3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누적 인원</a:t>
            </a:r>
            <a:r>
              <a:rPr lang="en-US" altLang="ko-KR" sz="44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sz="44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시간</a:t>
            </a:r>
            <a:r>
              <a:rPr lang="en-US" altLang="ko-KR" sz="4400" b="1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)</a:t>
            </a:r>
            <a:endParaRPr lang="ko-KR" altLang="en-US" sz="4800" dirty="0">
              <a:solidFill>
                <a:srgbClr val="C00000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65" y="3534280"/>
            <a:ext cx="5076825" cy="29141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직사각형 22"/>
          <p:cNvSpPr/>
          <p:nvPr/>
        </p:nvSpPr>
        <p:spPr>
          <a:xfrm>
            <a:off x="9623490" y="3768913"/>
            <a:ext cx="1371600" cy="516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493747" y="4394317"/>
            <a:ext cx="1371600" cy="516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230429" y="5770892"/>
            <a:ext cx="1236541" cy="5165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27" y="1258201"/>
            <a:ext cx="4122812" cy="52333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383957" y="3954162"/>
            <a:ext cx="3398108" cy="8526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99119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58643" y="1044540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500"/>
              </a:spcBef>
              <a:spcAft>
                <a:spcPts val="500"/>
              </a:spcAft>
              <a:defRPr/>
            </a:pPr>
            <a:endParaRPr lang="ko-KR" altLang="en-US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1069331" y="216734"/>
            <a:ext cx="320408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415" y="173759"/>
            <a:ext cx="352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31634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0" y="1177182"/>
            <a:ext cx="4738543" cy="53174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4176584" y="2551131"/>
            <a:ext cx="1167755" cy="35531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088301" y="4749869"/>
            <a:ext cx="5523280" cy="1369606"/>
          </a:xfrm>
          <a:prstGeom prst="rect">
            <a:avLst/>
          </a:prstGeom>
          <a:solidFill>
            <a:srgbClr val="FFE0A3">
              <a:alpha val="56000"/>
            </a:srgb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봉사자 수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kumimoji="0" lang="ko-KR" altLang="en-US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수혜자 수 명확하게 작성</a:t>
            </a:r>
            <a:endParaRPr lang="en-US" altLang="ko-KR" sz="26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900" b="1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이용자전체</a:t>
            </a:r>
            <a:r>
              <a:rPr lang="en-US" altLang="ko-KR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마을주민</a:t>
            </a:r>
            <a:r>
              <a:rPr lang="en-US" altLang="ko-KR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다수 등 </a:t>
            </a:r>
            <a:r>
              <a:rPr lang="ko-KR" altLang="en-US" sz="1900" b="1" noProof="0" dirty="0" smtClean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애매한 </a:t>
            </a:r>
            <a:r>
              <a:rPr lang="ko-KR" altLang="en-US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수치</a:t>
            </a:r>
            <a:r>
              <a:rPr lang="ko-KR" altLang="en-US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기입 </a:t>
            </a:r>
            <a:r>
              <a:rPr lang="en-US" altLang="ko-KR" sz="19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온라인 활동</a:t>
            </a:r>
            <a:r>
              <a:rPr lang="en-US" altLang="ko-KR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</a:t>
            </a:r>
            <a:r>
              <a:rPr lang="ko-KR" altLang="en-US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동영상 조회수</a:t>
            </a:r>
            <a:r>
              <a:rPr lang="en-US" altLang="ko-KR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zoom </a:t>
            </a:r>
            <a:r>
              <a:rPr lang="ko-KR" altLang="en-US" sz="1900" b="1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참여인원</a:t>
            </a:r>
            <a:r>
              <a:rPr lang="ko-KR" altLang="en-US" sz="19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수 기입</a:t>
            </a:r>
            <a:endParaRPr kumimoji="0" lang="ko-KR" altLang="en-US" sz="19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C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7619210" y="1690581"/>
            <a:ext cx="795769" cy="488014"/>
            <a:chOff x="760888" y="2092263"/>
            <a:chExt cx="754536" cy="463096"/>
          </a:xfrm>
        </p:grpSpPr>
        <p:sp>
          <p:nvSpPr>
            <p:cNvPr id="29" name="직사각형 28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8075065" y="1624597"/>
            <a:ext cx="17971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유의사항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46882" y="2756221"/>
            <a:ext cx="5564698" cy="1308050"/>
          </a:xfrm>
          <a:prstGeom prst="rect">
            <a:avLst/>
          </a:prstGeom>
          <a:solidFill>
            <a:srgbClr val="FFE0A3">
              <a:alpha val="56000"/>
            </a:srgb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6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kumimoji="0" lang="en-US" altLang="ko-KR" sz="2600" b="1" i="0" u="none" strike="noStrike" kern="1200" cap="none" spc="0" normalizeH="0" baseline="0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600" b="1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 내용 작성시 </a:t>
            </a:r>
            <a:endParaRPr lang="en-US" altLang="ko-KR" sz="2600" b="1" dirty="0">
              <a:ln>
                <a:solidFill>
                  <a:schemeClr val="lt1">
                    <a:alpha val="0"/>
                  </a:schemeClr>
                </a:solidFill>
              </a:ln>
              <a:solidFill>
                <a:prstClr val="black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ko-KR" altLang="en-US" sz="2500" b="1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동의동락</a:t>
            </a:r>
            <a:r>
              <a:rPr lang="en-US" altLang="ko-KR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500" b="1" noProof="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건강백세</a:t>
            </a:r>
            <a:r>
              <a:rPr lang="ko-KR" altLang="en-US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등의</a:t>
            </a:r>
            <a:r>
              <a:rPr lang="en-US" altLang="ko-KR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prstClr val="black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단일 프로그램 </a:t>
            </a:r>
            <a:r>
              <a:rPr lang="ko-KR" altLang="en-US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포함</a:t>
            </a:r>
            <a:r>
              <a:rPr lang="en-US" altLang="ko-KR" sz="2500" b="1" noProof="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  <a:endParaRPr kumimoji="0" lang="ko-KR" altLang="en-US" sz="2500" b="1" i="0" u="none" strike="noStrike" kern="1200" cap="none" spc="0" normalizeH="0" baseline="0" noProof="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C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아래쪽 화살표 33"/>
          <p:cNvSpPr/>
          <p:nvPr/>
        </p:nvSpPr>
        <p:spPr>
          <a:xfrm rot="16200000">
            <a:off x="5540025" y="4829731"/>
            <a:ext cx="417473" cy="609718"/>
          </a:xfrm>
          <a:prstGeom prst="downArrow">
            <a:avLst>
              <a:gd name="adj1" fmla="val 50000"/>
              <a:gd name="adj2" fmla="val 6859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506108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3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1069331" y="216734"/>
            <a:ext cx="22453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6283" y="17517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동행이란</a:t>
            </a:r>
          </a:p>
        </p:txBody>
      </p:sp>
      <p:sp>
        <p:nvSpPr>
          <p:cNvPr id="5" name="TextBox 4"/>
          <p:cNvSpPr txBox="1"/>
          <p:nvPr/>
        </p:nvSpPr>
        <p:spPr>
          <a:xfrm rot="368932">
            <a:off x="2669741" y="100956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dist="38100" dir="2700000" algn="tl" rotWithShape="0">
                    <a:srgbClr val="FFE8B9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effectLst>
                <a:outerShdw dist="38100" dir="2700000" algn="tl" rotWithShape="0">
                  <a:srgbClr val="FFE8B9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2241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01461" y="2855595"/>
            <a:ext cx="141417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ko-KR" altLang="en-US" sz="8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</a:t>
            </a:r>
            <a:r>
              <a:rPr lang="ko-KR" altLang="en-US" sz="8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sz="8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106737" y="2848589"/>
            <a:ext cx="1156086" cy="144655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r>
              <a:rPr lang="ko-KR" altLang="en-US" sz="88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행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1537" y="3471148"/>
            <a:ext cx="2569934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/>
            <a:r>
              <a:rPr lang="ko-KR" altLang="en-US" sz="4800" b="1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의대학교</a:t>
            </a:r>
            <a:endParaRPr lang="en-US" altLang="ko-KR" sz="48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02724" y="3378815"/>
            <a:ext cx="5559603" cy="923330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lvl="0"/>
            <a:r>
              <a:rPr lang="ko-KR" altLang="en-US" sz="5400" b="1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복을 나누는 봉사단</a:t>
            </a:r>
            <a:endParaRPr lang="en-US" altLang="ko-KR" sz="5400" b="1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4221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46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29154 3.33333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30000" decel="7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0.29336 7.40741E-7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63" presetClass="path" presetSubtype="0" accel="30000" decel="7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336 7.40741E-7 L -0.1056 0.00393 " pathEditMode="relative" rAng="0" ptsTypes="AA">
                                      <p:cBhvr>
                                        <p:cTn id="11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25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allAtOnce"/>
      <p:bldP spid="21" grpId="1" build="allAtOnce"/>
      <p:bldP spid="4" grpId="0" build="allAtOnce"/>
      <p:bldP spid="4" grpId="1" build="allAtOnce"/>
      <p:bldP spid="4" grpId="2" build="allAtOnce"/>
      <p:bldP spid="8" grpId="0" build="allAtOnce"/>
      <p:bldP spid="8" grpId="1" build="allAtOnce"/>
      <p:bldP spid="10" grpId="0" build="allAtOnce"/>
      <p:bldP spid="10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70266" y="1044540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500"/>
              </a:spcBef>
              <a:spcAft>
                <a:spcPts val="500"/>
              </a:spcAft>
              <a:defRPr/>
            </a:pPr>
            <a:endParaRPr lang="ko-KR" altLang="en-US" b="1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오각형 19"/>
          <p:cNvSpPr/>
          <p:nvPr/>
        </p:nvSpPr>
        <p:spPr>
          <a:xfrm>
            <a:off x="1069330" y="216734"/>
            <a:ext cx="69316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414" y="173759"/>
            <a:ext cx="669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최종결과보고서 </a:t>
            </a:r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회원별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봉사시간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05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831634" y="231399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92823" y="1277275"/>
            <a:ext cx="10955710" cy="5152621"/>
            <a:chOff x="544545" y="1456268"/>
            <a:chExt cx="8452844" cy="463231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545" y="1456268"/>
              <a:ext cx="8452843" cy="463231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" name="직사각형 17"/>
            <p:cNvSpPr/>
            <p:nvPr/>
          </p:nvSpPr>
          <p:spPr>
            <a:xfrm>
              <a:off x="3537664" y="3856629"/>
              <a:ext cx="635000" cy="2455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" name="아래쪽 화살표 1"/>
            <p:cNvSpPr/>
            <p:nvPr/>
          </p:nvSpPr>
          <p:spPr>
            <a:xfrm>
              <a:off x="3736630" y="4169950"/>
              <a:ext cx="237067" cy="44873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41447" y="4710800"/>
              <a:ext cx="1277699" cy="400110"/>
            </a:xfrm>
            <a:prstGeom prst="rect">
              <a:avLst/>
            </a:prstGeom>
            <a:solidFill>
              <a:srgbClr val="FFE0A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봉사 시간</a:t>
              </a:r>
              <a:endParaRPr lang="ko-KR" altLang="en-US" sz="24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608151" y="3641746"/>
              <a:ext cx="5389238" cy="245533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아래쪽 화살표 26"/>
            <p:cNvSpPr/>
            <p:nvPr/>
          </p:nvSpPr>
          <p:spPr>
            <a:xfrm rot="10800000">
              <a:off x="7785100" y="3080787"/>
              <a:ext cx="237067" cy="448734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64783" y="2582787"/>
              <a:ext cx="1277699" cy="400110"/>
            </a:xfrm>
            <a:prstGeom prst="rect">
              <a:avLst/>
            </a:prstGeom>
            <a:solidFill>
              <a:srgbClr val="FFE0A3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rgbClr val="C00000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봉사 날짜</a:t>
              </a:r>
              <a:endParaRPr lang="ko-KR" altLang="en-US" sz="2400" dirty="0">
                <a:solidFill>
                  <a:srgbClr val="C00000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DD291D-A17D-8647-A53E-8541A0E33DC9}"/>
              </a:ext>
            </a:extLst>
          </p:cNvPr>
          <p:cNvSpPr/>
          <p:nvPr/>
        </p:nvSpPr>
        <p:spPr>
          <a:xfrm>
            <a:off x="-25323" y="872069"/>
            <a:ext cx="12192000" cy="5985931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502874" y="3408920"/>
            <a:ext cx="731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★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봉사단 회원 개인별로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6</a:t>
            </a:r>
            <a:r>
              <a:rPr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회이상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 또는 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30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시간이상</a:t>
            </a:r>
            <a:endParaRPr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065867" y="2975376"/>
            <a:ext cx="8218683" cy="1469623"/>
          </a:xfrm>
          <a:prstGeom prst="roundRect">
            <a:avLst/>
          </a:prstGeom>
          <a:noFill/>
          <a:ln w="38100">
            <a:solidFill>
              <a:srgbClr val="F7C025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671157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261504" y="88602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4221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613962" y="2186358"/>
            <a:ext cx="754536" cy="463096"/>
            <a:chOff x="760888" y="2092263"/>
            <a:chExt cx="754536" cy="463096"/>
          </a:xfrm>
        </p:grpSpPr>
        <p:sp>
          <p:nvSpPr>
            <p:cNvPr id="17" name="직사각형 1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4919917" y="2250882"/>
            <a:ext cx="8229600" cy="286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봉사 동아리 회장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부회장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임원은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동의대학교 봉사단 카페에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/>
            </a:r>
            <a:b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가입 해야 합니다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 </a:t>
            </a:r>
            <a:r>
              <a:rPr lang="en-US" altLang="ko-KR" sz="1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 http://cafe.naver.com/vscdeu &gt;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 별명은 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동아리명ㅡ실명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해주시기 바랍니다</a:t>
            </a:r>
            <a:r>
              <a:rPr lang="en-US" altLang="ko-KR" sz="1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br>
              <a:rPr lang="en-US" altLang="ko-KR" sz="1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en-US" altLang="ko-KR" sz="1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(ex.</a:t>
            </a:r>
            <a:r>
              <a:rPr lang="ko-KR" altLang="en-US" sz="1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글봉ㅡ홍길동</a:t>
            </a:r>
            <a:r>
              <a:rPr lang="en-US" altLang="ko-KR" sz="1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‘</a:t>
            </a:r>
            <a:r>
              <a:rPr lang="ko-KR" altLang="en-US" sz="1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ㅡ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는 하이픈이 아닌 한글 모음의 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입니다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 </a:t>
            </a:r>
            <a:r>
              <a:rPr lang="ko-KR" altLang="en-US" sz="18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동아리명이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길 경우 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글자 혹은 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글자로 함축</a:t>
            </a:r>
            <a: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br>
              <a:rPr lang="en-US" altLang="ko-KR" sz="18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</a:b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</a:t>
            </a:r>
            <a:r>
              <a:rPr lang="en-US" altLang="ko-KR" sz="1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(ex.</a:t>
            </a:r>
            <a:r>
              <a:rPr lang="ko-KR" altLang="en-US" sz="14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호랭이봉사단→호랭이</a:t>
            </a:r>
            <a:r>
              <a:rPr lang="en-US" altLang="ko-KR" sz="1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2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2126" y="4968361"/>
            <a:ext cx="5341958" cy="892552"/>
            <a:chOff x="1012597" y="4841252"/>
            <a:chExt cx="5341958" cy="892552"/>
          </a:xfrm>
        </p:grpSpPr>
        <p:sp>
          <p:nvSpPr>
            <p:cNvPr id="3" name="직사각형 2"/>
            <p:cNvSpPr/>
            <p:nvPr/>
          </p:nvSpPr>
          <p:spPr>
            <a:xfrm>
              <a:off x="1012597" y="4841252"/>
              <a:ext cx="534195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</a:p>
            <a:p>
              <a:pPr fontAlgn="base"/>
              <a:r>
                <a:rPr lang="en-US" altLang="ko-KR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※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필수 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회장 본인이 관리가 어려울 경우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부회장이나 사진업로드를 맡길 </a:t>
              </a:r>
              <a:endParaRPr lang="en-US" altLang="ko-KR" sz="14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fontAlgn="base"/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           </a:t>
              </a:r>
              <a:r>
                <a:rPr lang="ko-KR" altLang="en-US" sz="1400" dirty="0" err="1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동아리원을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선정하여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주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회씩 업로드를 관리하도록 해주십시오</a:t>
              </a:r>
              <a:r>
                <a:rPr lang="en-US" altLang="ko-KR" sz="1400" dirty="0">
                  <a:ln>
                    <a:solidFill>
                      <a:schemeClr val="lt1">
                        <a:alpha val="0"/>
                      </a:schemeClr>
                    </a:solidFill>
                  </a:ln>
                  <a:solidFill>
                    <a:srgbClr val="4221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  <a:endParaRPr lang="ko-KR" altLang="en-US" sz="1400" dirty="0"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1159219" y="5142076"/>
              <a:ext cx="5189626" cy="59172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오각형 12"/>
          <p:cNvSpPr/>
          <p:nvPr/>
        </p:nvSpPr>
        <p:spPr>
          <a:xfrm>
            <a:off x="1069331" y="216734"/>
            <a:ext cx="422088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283" y="175170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카페 관리</a:t>
            </a:r>
            <a:endParaRPr lang="en-US" altLang="ko-KR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60" y="1249561"/>
            <a:ext cx="3824127" cy="40909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38657">
            <a:off x="1817769" y="1922267"/>
            <a:ext cx="2076684" cy="4167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083749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311513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/>
          <p:cNvGrpSpPr/>
          <p:nvPr/>
        </p:nvGrpSpPr>
        <p:grpSpPr>
          <a:xfrm>
            <a:off x="4381330" y="1511865"/>
            <a:ext cx="754536" cy="463096"/>
            <a:chOff x="760888" y="2092263"/>
            <a:chExt cx="754536" cy="463096"/>
          </a:xfrm>
        </p:grpSpPr>
        <p:sp>
          <p:nvSpPr>
            <p:cNvPr id="22" name="직사각형 21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내용 개체 틀 2"/>
          <p:cNvSpPr txBox="1">
            <a:spLocks/>
          </p:cNvSpPr>
          <p:nvPr/>
        </p:nvSpPr>
        <p:spPr>
          <a:xfrm>
            <a:off x="4545186" y="1592715"/>
            <a:ext cx="3430732" cy="3337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ko-KR" altLang="en-US" sz="2400" dirty="0"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 내 동아리 란에 등록</a:t>
            </a:r>
            <a:endParaRPr lang="en-US" altLang="ko-KR" sz="2400" dirty="0"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12610" y="2107337"/>
            <a:ext cx="9957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latin typeface="+mn-lt"/>
                <a:ea typeface="+mn-ea"/>
              </a:defRPr>
            </a:lvl9pPr>
          </a:lstStyle>
          <a:p>
            <a:r>
              <a:rPr lang="en-US" altLang="ko-KR" dirty="0">
                <a:solidFill>
                  <a:srgbClr val="C00000"/>
                </a:solidFill>
              </a:rPr>
              <a:t>&lt;</a:t>
            </a:r>
            <a:r>
              <a:rPr lang="ko-KR" altLang="en-US" dirty="0">
                <a:solidFill>
                  <a:srgbClr val="C00000"/>
                </a:solidFill>
              </a:rPr>
              <a:t>예시</a:t>
            </a:r>
            <a:r>
              <a:rPr lang="en-US" altLang="ko-KR" dirty="0">
                <a:solidFill>
                  <a:srgbClr val="C00000"/>
                </a:solidFill>
              </a:rPr>
              <a:t>&gt;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95024" y="2307392"/>
            <a:ext cx="8776609" cy="4365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○ ○ ○ 활동보고</a:t>
            </a:r>
            <a:endParaRPr lang="en-US" altLang="ko-KR" sz="24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Aft>
                <a:spcPts val="1000"/>
              </a:spcAft>
            </a:pP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   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① </a:t>
            </a:r>
            <a:r>
              <a:rPr lang="ko-KR" altLang="en-US" sz="2400" dirty="0" err="1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활동일시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–2021.06.28(09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~ 13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② </a:t>
            </a:r>
            <a:r>
              <a:rPr lang="ko-KR" altLang="en-US" sz="2400" dirty="0" err="1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활동장소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부산진구종합사회복지관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400" dirty="0" err="1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개금동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③ </a:t>
            </a:r>
            <a:r>
              <a:rPr lang="ko-KR" altLang="en-US" sz="2400" dirty="0" err="1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활동인원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-7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en-US" altLang="ko-KR" sz="24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Aft>
                <a:spcPts val="1000"/>
              </a:spcAft>
            </a:pP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④ 활동내용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친구와 함께하는 요리교실</a:t>
            </a:r>
            <a:endParaRPr lang="en-US" altLang="ko-KR" sz="24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⑤ 수혜대상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초등학생 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여명</a:t>
            </a:r>
            <a:endParaRPr lang="en-US" altLang="ko-KR" sz="24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2000" dirty="0" err="1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수혜인원</a:t>
            </a:r>
            <a:r>
              <a:rPr lang="ko-KR" altLang="en-US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명확히 기입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마을주민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이용자 등 기입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X) </a:t>
            </a:r>
          </a:p>
          <a:p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⑥ 활동사진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–2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 이상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사진으로 봉사 내용을 표출</a:t>
            </a:r>
            <a:r>
              <a:rPr lang="en-US" altLang="ko-KR" sz="24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4221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</a:t>
            </a:r>
            <a:r>
              <a:rPr lang="en-US" altLang="ko-KR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2000" dirty="0">
                <a:ln>
                  <a:solidFill>
                    <a:srgbClr val="99B0C3">
                      <a:alpha val="0"/>
                    </a:srgbClr>
                  </a:solidFill>
                </a:ln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참여 학생을 제외한 수혜자 얼굴은 모자이크 처리하여 업로드</a:t>
            </a:r>
            <a:endParaRPr lang="en-US" altLang="ko-KR" sz="20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spcAft>
                <a:spcPts val="1000"/>
              </a:spcAft>
            </a:pPr>
            <a:endParaRPr lang="en-US" altLang="ko-KR" sz="2400" dirty="0">
              <a:ln>
                <a:solidFill>
                  <a:srgbClr val="99B0C3">
                    <a:alpha val="0"/>
                  </a:srgb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750964" y="2107336"/>
            <a:ext cx="8920313" cy="4274009"/>
          </a:xfrm>
          <a:prstGeom prst="roundRect">
            <a:avLst/>
          </a:prstGeom>
          <a:noFill/>
          <a:ln>
            <a:solidFill>
              <a:srgbClr val="4221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각형 14"/>
          <p:cNvSpPr/>
          <p:nvPr/>
        </p:nvSpPr>
        <p:spPr>
          <a:xfrm>
            <a:off x="1069331" y="216734"/>
            <a:ext cx="422088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6283" y="175170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카페 관리</a:t>
            </a:r>
            <a:endParaRPr lang="en-US" altLang="ko-KR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668543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5" grpId="0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11513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27629" y="2746443"/>
            <a:ext cx="1204167" cy="702854"/>
            <a:chOff x="760888" y="2092263"/>
            <a:chExt cx="754536" cy="463096"/>
          </a:xfrm>
        </p:grpSpPr>
        <p:sp>
          <p:nvSpPr>
            <p:cNvPr id="17" name="직사각형 16"/>
            <p:cNvSpPr/>
            <p:nvPr/>
          </p:nvSpPr>
          <p:spPr>
            <a:xfrm rot="2746967">
              <a:off x="748524" y="2106031"/>
              <a:ext cx="461692" cy="436963"/>
            </a:xfrm>
            <a:prstGeom prst="rect">
              <a:avLst/>
            </a:prstGeom>
            <a:solidFill>
              <a:srgbClr val="FFD4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 rot="2746967">
              <a:off x="1066097" y="2104627"/>
              <a:ext cx="461692" cy="436963"/>
            </a:xfrm>
            <a:prstGeom prst="rect">
              <a:avLst/>
            </a:prstGeom>
            <a:solidFill>
              <a:srgbClr val="FFCC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내용 개체 틀 2"/>
          <p:cNvSpPr txBox="1">
            <a:spLocks/>
          </p:cNvSpPr>
          <p:nvPr/>
        </p:nvSpPr>
        <p:spPr>
          <a:xfrm>
            <a:off x="5076305" y="2880704"/>
            <a:ext cx="8229600" cy="2867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페이스북 지역콜라보센터 페이지</a:t>
            </a:r>
            <a:r>
              <a:rPr lang="en-US" altLang="ko-KR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  <a:p>
            <a:pPr marL="0" indent="0">
              <a:spcAft>
                <a:spcPts val="1000"/>
              </a:spcAft>
              <a:buNone/>
            </a:pPr>
            <a:r>
              <a:rPr lang="en-US" altLang="ko-KR" sz="16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&lt;https://www.facebook.com/DEU.VOLUNTEER.SERVICE.CENTER/&gt;</a:t>
            </a:r>
          </a:p>
          <a:p>
            <a:pPr>
              <a:spcAft>
                <a:spcPts val="1000"/>
              </a:spcAft>
              <a:buFontTx/>
              <a:buChar char="-"/>
            </a:pP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페이스북 지역콜라보센터 페이지 </a:t>
            </a:r>
            <a:r>
              <a:rPr lang="ko-KR" altLang="en-US" sz="2000" dirty="0" err="1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팔로우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>
              <a:spcAft>
                <a:spcPts val="1000"/>
              </a:spcAft>
              <a:buFontTx/>
              <a:buChar char="-"/>
            </a:pP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봉사활동 정보 제공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 봉사단 동아리 소식 안내 </a:t>
            </a:r>
            <a:r>
              <a:rPr lang="en-US" altLang="ko-KR" sz="2000" dirty="0">
                <a:ln>
                  <a:solidFill>
                    <a:schemeClr val="l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0" indent="0">
              <a:spcAft>
                <a:spcPts val="1000"/>
              </a:spcAft>
              <a:buFont typeface="Arial" panose="020B0604020202020204" pitchFamily="34" charset="0"/>
              <a:buNone/>
            </a:pPr>
            <a:endParaRPr lang="en-US" altLang="ko-KR" sz="2000" dirty="0">
              <a:ln>
                <a:solidFill>
                  <a:schemeClr val="l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1069331" y="216734"/>
            <a:ext cx="422088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283" y="175170"/>
            <a:ext cx="401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카페 관리</a:t>
            </a:r>
            <a:endParaRPr lang="en-US" altLang="ko-KR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06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3" y="1263937"/>
            <a:ext cx="3753650" cy="2113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71353">
            <a:off x="1010872" y="2302311"/>
            <a:ext cx="3329871" cy="40246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1814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311513" y="100156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오각형 12"/>
          <p:cNvSpPr/>
          <p:nvPr/>
        </p:nvSpPr>
        <p:spPr>
          <a:xfrm>
            <a:off x="1069331" y="216734"/>
            <a:ext cx="4220885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06283" y="17517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비교과프로그램 신청</a:t>
            </a:r>
            <a:endParaRPr lang="en-US" altLang="ko-KR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 smtClean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8646" y="867553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846061" y="3075393"/>
            <a:ext cx="776560" cy="453793"/>
            <a:chOff x="1180138" y="1109872"/>
            <a:chExt cx="776560" cy="453793"/>
          </a:xfrm>
        </p:grpSpPr>
        <p:sp>
          <p:nvSpPr>
            <p:cNvPr id="22" name="직사각형 21"/>
            <p:cNvSpPr/>
            <p:nvPr/>
          </p:nvSpPr>
          <p:spPr>
            <a:xfrm rot="2746967">
              <a:off x="1530043" y="1121613"/>
              <a:ext cx="438395" cy="414914"/>
            </a:xfrm>
            <a:prstGeom prst="rect">
              <a:avLst/>
            </a:pr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746967">
              <a:off x="1168397" y="1137011"/>
              <a:ext cx="438395" cy="414914"/>
            </a:xfrm>
            <a:prstGeom prst="rect">
              <a:avLst/>
            </a:prstGeom>
            <a:solidFill>
              <a:srgbClr val="FFE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355258" y="2935659"/>
            <a:ext cx="331372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36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 기간 및 방법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04437" y="1902054"/>
            <a:ext cx="10603150" cy="878712"/>
          </a:xfrm>
          <a:prstGeom prst="roundRect">
            <a:avLst/>
          </a:prstGeom>
          <a:noFill/>
          <a:ln>
            <a:solidFill>
              <a:srgbClr val="4221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40094" y="4705410"/>
            <a:ext cx="102230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★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 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DAP 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시스템 → 커리어 → 역량개발 →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비교과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 신청 → 해당 프로그램 신청 → 사전조사 참여 → </a:t>
            </a:r>
            <a:r>
              <a:rPr lang="ko-KR" alt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신청완료</a:t>
            </a:r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716714" y="1338018"/>
            <a:ext cx="776560" cy="453793"/>
            <a:chOff x="1180138" y="1109872"/>
            <a:chExt cx="776560" cy="453793"/>
          </a:xfrm>
        </p:grpSpPr>
        <p:sp>
          <p:nvSpPr>
            <p:cNvPr id="27" name="직사각형 26"/>
            <p:cNvSpPr/>
            <p:nvPr/>
          </p:nvSpPr>
          <p:spPr>
            <a:xfrm rot="2746967">
              <a:off x="1530043" y="1121613"/>
              <a:ext cx="438395" cy="414914"/>
            </a:xfrm>
            <a:prstGeom prst="rect">
              <a:avLst/>
            </a:pr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 rot="2746967">
              <a:off x="1168397" y="1137011"/>
              <a:ext cx="438395" cy="414914"/>
            </a:xfrm>
            <a:prstGeom prst="rect">
              <a:avLst/>
            </a:prstGeom>
            <a:solidFill>
              <a:srgbClr val="FFE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5225720" y="1162356"/>
            <a:ext cx="177484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36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수료조건</a:t>
            </a:r>
            <a:endParaRPr lang="ko-KR" altLang="en-US" sz="3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50068" y="3791512"/>
            <a:ext cx="10603150" cy="2625501"/>
          </a:xfrm>
          <a:prstGeom prst="roundRect">
            <a:avLst/>
          </a:prstGeom>
          <a:noFill/>
          <a:ln>
            <a:solidFill>
              <a:srgbClr val="4221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2169036" y="2042554"/>
            <a:ext cx="9460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★ 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봉사단 회원 개인별로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6</a:t>
            </a:r>
            <a:r>
              <a:rPr lang="ko-KR" altLang="en-US" sz="3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회이상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 또는 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30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시간이상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40094" y="3899798"/>
            <a:ext cx="10223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★</a:t>
            </a: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 </a:t>
            </a: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2021.05.03(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월</a:t>
            </a: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) ~ 05.09(</a:t>
            </a:r>
            <a:r>
              <a:rPr lang="ko-KR" altLang="en-US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일</a:t>
            </a: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)  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오후 </a:t>
            </a:r>
            <a:r>
              <a:rPr lang="en-US" altLang="ko-KR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11</a:t>
            </a:r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시까지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564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오각형 19"/>
          <p:cNvSpPr/>
          <p:nvPr/>
        </p:nvSpPr>
        <p:spPr>
          <a:xfrm>
            <a:off x="1069331" y="216734"/>
            <a:ext cx="5920554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331" y="169616"/>
            <a:ext cx="86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동의나눔</a:t>
            </a:r>
            <a:r>
              <a:rPr lang="en-US" altLang="ko-KR" sz="3600" dirty="0" smtClean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UP </a:t>
            </a:r>
            <a:r>
              <a:rPr lang="ko-KR" altLang="en-US" sz="3600" dirty="0" smtClean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통합성과경진대회</a:t>
            </a:r>
            <a:endParaRPr lang="ko-KR" altLang="en-US" sz="3600" dirty="0">
              <a:solidFill>
                <a:schemeClr val="bg1"/>
              </a:solidFill>
              <a:effectLst>
                <a:outerShdw dist="38100" dir="2700000" algn="tl">
                  <a:srgbClr val="FFE8B9">
                    <a:alpha val="43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 smtClean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07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85" y="1001565"/>
            <a:ext cx="4914900" cy="56905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22275316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346" y="0"/>
            <a:ext cx="11491784" cy="6857143"/>
            <a:chOff x="0" y="0"/>
            <a:chExt cx="10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5242" y="-597407"/>
            <a:ext cx="8377936" cy="2107937"/>
            <a:chOff x="1438095" y="-933333"/>
            <a:chExt cx="7409524" cy="31619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180952" y="-933333"/>
              <a:ext cx="666667" cy="3161905"/>
              <a:chOff x="8180952" y="-933333"/>
              <a:chExt cx="666667" cy="31619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180952" y="-933333"/>
                <a:ext cx="666667" cy="31619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8095" y="-933333"/>
              <a:ext cx="666667" cy="3161905"/>
              <a:chOff x="1438095" y="-933333"/>
              <a:chExt cx="666667" cy="31619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38095" y="-933333"/>
                <a:ext cx="666667" cy="3161905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3713176" y="2145967"/>
            <a:ext cx="4782065" cy="172706"/>
            <a:chOff x="2201641" y="5028354"/>
            <a:chExt cx="5947176" cy="1141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1641" y="5028354"/>
              <a:ext cx="5947176" cy="11417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50997" y="2940908"/>
            <a:ext cx="2294102" cy="3943885"/>
            <a:chOff x="3916186" y="5608354"/>
            <a:chExt cx="2500961" cy="47188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6186" y="5608354"/>
              <a:ext cx="2500961" cy="47188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63301" y="3507822"/>
            <a:ext cx="287696" cy="653435"/>
            <a:chOff x="3666551" y="5979452"/>
            <a:chExt cx="431544" cy="9801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0000">
              <a:off x="3666551" y="5979452"/>
              <a:ext cx="431544" cy="980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54661" y="1013877"/>
            <a:ext cx="4299097" cy="993306"/>
            <a:chOff x="1975707" y="3082840"/>
            <a:chExt cx="4863576" cy="10260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75707" y="3082840"/>
              <a:ext cx="4863576" cy="10260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691574" y="3456874"/>
            <a:ext cx="170875" cy="388105"/>
            <a:chOff x="5908704" y="5964375"/>
            <a:chExt cx="256313" cy="58215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260000">
              <a:off x="5908704" y="5964375"/>
              <a:ext cx="256313" cy="5821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94405" y="4030820"/>
            <a:ext cx="287696" cy="653435"/>
            <a:chOff x="6263775" y="6509402"/>
            <a:chExt cx="431544" cy="98015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920000">
              <a:off x="6263775" y="6509402"/>
              <a:ext cx="431544" cy="980152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4860920" y="994865"/>
            <a:ext cx="24865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질의응답</a:t>
            </a:r>
          </a:p>
        </p:txBody>
      </p:sp>
    </p:spTree>
    <p:extLst>
      <p:ext uri="{BB962C8B-B14F-4D97-AF65-F5344CB8AC3E}">
        <p14:creationId xmlns:p14="http://schemas.microsoft.com/office/powerpoint/2010/main" val="3875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60755" y="2182774"/>
            <a:ext cx="6754720" cy="2788261"/>
            <a:chOff x="2760755" y="2182774"/>
            <a:chExt cx="6754720" cy="2788261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760755" y="2182774"/>
              <a:ext cx="6754720" cy="2553560"/>
            </a:xfrm>
            <a:prstGeom prst="roundRect">
              <a:avLst/>
            </a:prstGeom>
            <a:solidFill>
              <a:srgbClr val="FFF2D9"/>
            </a:solidFill>
            <a:ln>
              <a:solidFill>
                <a:srgbClr val="C885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noFill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60755" y="2293379"/>
              <a:ext cx="6680013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전화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</a:t>
              </a:r>
              <a:r>
                <a:rPr kumimoji="0" lang="en-US" altLang="ko-KR" sz="2400" b="0" i="0" u="none" strike="noStrike" kern="1200" cap="none" spc="0" normalizeH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지역콜라보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센터</a:t>
              </a:r>
              <a:endPara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051-890-1956~9</a:t>
              </a:r>
              <a:endPara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Email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vsc@deu.ac.kr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페이스북 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: </a:t>
              </a:r>
              <a:r>
                <a:rPr lang="ko-KR" altLang="en-US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동의대학교 지역콜라보센터</a:t>
              </a:r>
              <a:r>
                <a:rPr lang="en-US" altLang="ko-KR" sz="2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221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https://www.facebook.com/DEU.VOLUNTEER.SERVICE.CENTER/</a:t>
              </a:r>
              <a:endPara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0" i="0" u="none" strike="noStrike" kern="1200" cap="none" spc="0" normalizeH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744356" y="1204142"/>
            <a:ext cx="2569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dist="38100" algn="l" rotWithShape="0">
                    <a:srgbClr val="422100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문의사항</a:t>
            </a:r>
            <a:endParaRPr lang="en-US" altLang="ko-KR" sz="5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22100"/>
              </a:solidFill>
              <a:effectLst>
                <a:outerShdw dist="38100" algn="l" rotWithShape="0">
                  <a:srgbClr val="422100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71837" y="49710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 latinLnBrk="0"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전화 시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0000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00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 회장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000(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이름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.’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라고 해 주시면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신속하게 해결해 드리겠습니다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01364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8566" y="2838631"/>
            <a:ext cx="3494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22100"/>
                </a:solidFill>
                <a:effectLst>
                  <a:outerShdw dist="38100" algn="l" rotWithShape="0">
                    <a:srgbClr val="422100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en-US" altLang="ko-KR" sz="6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22100"/>
              </a:solidFill>
              <a:effectLst>
                <a:outerShdw dist="38100" algn="l" rotWithShape="0">
                  <a:srgbClr val="422100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820" y="5496129"/>
            <a:ext cx="3049631" cy="103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156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1069331" y="216734"/>
            <a:ext cx="22453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6283" y="17517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동행이란</a:t>
            </a:r>
          </a:p>
        </p:txBody>
      </p:sp>
      <p:sp>
        <p:nvSpPr>
          <p:cNvPr id="5" name="TextBox 4"/>
          <p:cNvSpPr txBox="1"/>
          <p:nvPr/>
        </p:nvSpPr>
        <p:spPr>
          <a:xfrm rot="368932">
            <a:off x="2669741" y="100956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dist="38100" dir="2700000" algn="tl" rotWithShape="0">
                    <a:srgbClr val="FFE8B9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effectLst>
                <a:outerShdw dist="38100" dir="2700000" algn="tl" rotWithShape="0">
                  <a:srgbClr val="FFE8B9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4747" y="93951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58940" y="3496405"/>
            <a:ext cx="42418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지역콜라보센터에서 선정된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54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동아리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90947" y="4661990"/>
            <a:ext cx="40270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· </a:t>
            </a:r>
            <a:r>
              <a:rPr lang="ko-KR" altLang="en-US" sz="28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봉사활동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주목적이어야 함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3589" y="2871938"/>
            <a:ext cx="5379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의대학교 </a:t>
            </a:r>
            <a:r>
              <a:rPr lang="ko-KR" altLang="en-US" sz="36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복을 나누는 봉사단의 약자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97238" y="3438772"/>
            <a:ext cx="636636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지역콜라보센터에 등록하여 동의대학교 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봉사단으로서</a:t>
            </a:r>
            <a:r>
              <a:rPr lang="en-US" altLang="ko-KR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하며 지도와 지원을 받음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81793" y="4804198"/>
            <a:ext cx="62345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선정이 되면 지역콜라보센터에서 실시하는 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봉사활동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프로그램에 협력하게 됨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1803735" y="1735292"/>
            <a:ext cx="776560" cy="453793"/>
            <a:chOff x="1180138" y="1109872"/>
            <a:chExt cx="776560" cy="453793"/>
          </a:xfrm>
        </p:grpSpPr>
        <p:sp>
          <p:nvSpPr>
            <p:cNvPr id="22" name="직사각형 21"/>
            <p:cNvSpPr/>
            <p:nvPr/>
          </p:nvSpPr>
          <p:spPr>
            <a:xfrm rot="2746967">
              <a:off x="1530043" y="1121613"/>
              <a:ext cx="438395" cy="414914"/>
            </a:xfrm>
            <a:prstGeom prst="rect">
              <a:avLst/>
            </a:pr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rot="2746967">
              <a:off x="1168397" y="1137011"/>
              <a:ext cx="438395" cy="414914"/>
            </a:xfrm>
            <a:prstGeom prst="rect">
              <a:avLst/>
            </a:prstGeom>
            <a:solidFill>
              <a:srgbClr val="FFE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263239" y="1547889"/>
            <a:ext cx="1890261" cy="718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내용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6883491" y="1727593"/>
            <a:ext cx="776560" cy="453793"/>
            <a:chOff x="1180138" y="1109872"/>
            <a:chExt cx="776560" cy="453793"/>
          </a:xfrm>
        </p:grpSpPr>
        <p:sp>
          <p:nvSpPr>
            <p:cNvPr id="25" name="직사각형 24"/>
            <p:cNvSpPr/>
            <p:nvPr/>
          </p:nvSpPr>
          <p:spPr>
            <a:xfrm rot="2746967">
              <a:off x="1530043" y="1121613"/>
              <a:ext cx="438395" cy="414914"/>
            </a:xfrm>
            <a:prstGeom prst="rect">
              <a:avLst/>
            </a:prstGeom>
            <a:solidFill>
              <a:srgbClr val="FFD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rot="2746967">
              <a:off x="1168397" y="1137011"/>
              <a:ext cx="438395" cy="414914"/>
            </a:xfrm>
            <a:prstGeom prst="rect">
              <a:avLst/>
            </a:prstGeom>
            <a:solidFill>
              <a:srgbClr val="FFE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7305849" y="1536928"/>
            <a:ext cx="3198311" cy="718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3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구성인원 및 목적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97668" y="2529191"/>
            <a:ext cx="10603150" cy="3735422"/>
          </a:xfrm>
          <a:prstGeom prst="roundRect">
            <a:avLst/>
          </a:prstGeom>
          <a:noFill/>
          <a:ln>
            <a:solidFill>
              <a:srgbClr val="422100">
                <a:alpha val="5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6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5" grpId="0"/>
      <p:bldP spid="18" grpId="0"/>
      <p:bldP spid="20" grpId="0"/>
      <p:bldP spid="17" grpId="0"/>
      <p:bldP spid="28" grpId="0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1069331" y="216734"/>
            <a:ext cx="43691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2971" y="196142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4747" y="93951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158219" y="3580529"/>
            <a:ext cx="2880000" cy="2880000"/>
          </a:xfrm>
          <a:prstGeom prst="ellipse">
            <a:avLst/>
          </a:prstGeom>
          <a:solidFill>
            <a:srgbClr val="FFD07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438500" y="3580529"/>
            <a:ext cx="4074641" cy="2878505"/>
            <a:chOff x="4000898" y="1128162"/>
            <a:chExt cx="4074641" cy="2878505"/>
          </a:xfrm>
        </p:grpSpPr>
        <p:sp>
          <p:nvSpPr>
            <p:cNvPr id="13" name="타원 12"/>
            <p:cNvSpPr/>
            <p:nvPr/>
          </p:nvSpPr>
          <p:spPr>
            <a:xfrm>
              <a:off x="4598219" y="1128162"/>
              <a:ext cx="2880000" cy="2878505"/>
            </a:xfrm>
            <a:prstGeom prst="ellipse">
              <a:avLst/>
            </a:prstGeom>
            <a:solidFill>
              <a:srgbClr val="FFE0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00898" y="2055045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고교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-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대학 </a:t>
              </a:r>
              <a:endPara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  <a:p>
              <a:pPr algn="ctr"/>
              <a:r>
                <a:rPr lang="ko-KR" altLang="en-US" sz="2800" b="1" dirty="0" err="1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인성함양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 프로그램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560898" y="4543475"/>
            <a:ext cx="4074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동의청년</a:t>
            </a:r>
            <a:r>
              <a: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2800" b="1" dirty="0" err="1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마을하자</a:t>
            </a:r>
            <a:r>
              <a: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!</a:t>
            </a:r>
          </a:p>
          <a:p>
            <a:pPr algn="ctr"/>
            <a:r>
              <a:rPr lang="ko-KR" altLang="en-US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프로그램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998500" y="1074607"/>
            <a:ext cx="4074641" cy="2880000"/>
            <a:chOff x="5471410" y="3580529"/>
            <a:chExt cx="4074641" cy="2880000"/>
          </a:xfrm>
        </p:grpSpPr>
        <p:sp>
          <p:nvSpPr>
            <p:cNvPr id="17" name="타원 16"/>
            <p:cNvSpPr/>
            <p:nvPr/>
          </p:nvSpPr>
          <p:spPr>
            <a:xfrm>
              <a:off x="6068731" y="3580529"/>
              <a:ext cx="2880000" cy="2880000"/>
            </a:xfrm>
            <a:prstGeom prst="ellipse">
              <a:avLst/>
            </a:prstGeom>
            <a:solidFill>
              <a:srgbClr val="F7D76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1410" y="4578044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학과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(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전공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)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연계 </a:t>
              </a:r>
              <a:endPara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프로그램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D291D-A17D-8647-A53E-8541A0E33DC9}"/>
              </a:ext>
            </a:extLst>
          </p:cNvPr>
          <p:cNvSpPr/>
          <p:nvPr/>
        </p:nvSpPr>
        <p:spPr>
          <a:xfrm>
            <a:off x="3242" y="872069"/>
            <a:ext cx="12192000" cy="598593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917B90-636F-7944-9B58-D82C4366158A}"/>
              </a:ext>
            </a:extLst>
          </p:cNvPr>
          <p:cNvSpPr/>
          <p:nvPr/>
        </p:nvSpPr>
        <p:spPr>
          <a:xfrm>
            <a:off x="1504706" y="1981503"/>
            <a:ext cx="3599937" cy="3516079"/>
          </a:xfrm>
          <a:prstGeom prst="ellipse">
            <a:avLst/>
          </a:prstGeom>
          <a:solidFill>
            <a:srgbClr val="F7D763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593E-AA28-7742-9ABE-C8A412161493}"/>
              </a:ext>
            </a:extLst>
          </p:cNvPr>
          <p:cNvSpPr txBox="1"/>
          <p:nvPr/>
        </p:nvSpPr>
        <p:spPr>
          <a:xfrm>
            <a:off x="1251877" y="3246420"/>
            <a:ext cx="407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학과</a:t>
            </a:r>
            <a:r>
              <a:rPr lang="en-US" altLang="ko-KR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전공</a:t>
            </a:r>
            <a:r>
              <a:rPr lang="en-US" altLang="ko-KR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연계</a:t>
            </a:r>
            <a:endParaRPr lang="en-US" altLang="ko-KR" sz="3600" b="1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2BB0DC-2B42-FD44-8710-5F0B11EEE8E9}"/>
              </a:ext>
            </a:extLst>
          </p:cNvPr>
          <p:cNvSpPr txBox="1"/>
          <p:nvPr/>
        </p:nvSpPr>
        <p:spPr>
          <a:xfrm>
            <a:off x="5585710" y="1890406"/>
            <a:ext cx="582481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200" kern="0" spc="-1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학과</a:t>
            </a:r>
            <a:r>
              <a:rPr lang="en-US" altLang="ko-KR" sz="3200" kern="0" spc="-1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3200" kern="0" spc="-1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전공</a:t>
            </a:r>
            <a:r>
              <a:rPr lang="en-US" altLang="ko-KR" sz="3200" kern="0" spc="-1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3200" kern="0" spc="-1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관련 봉사활동 </a:t>
            </a:r>
            <a:r>
              <a:rPr lang="ko-KR" altLang="en-US" sz="3200" kern="0" spc="-10" dirty="0" smtClean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지원</a:t>
            </a:r>
            <a:endParaRPr lang="en-US" altLang="ko-KR" sz="3200" kern="0" spc="-10" dirty="0" smtClean="0">
              <a:solidFill>
                <a:schemeClr val="bg1"/>
              </a:solidFill>
              <a:effectLst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marR="0" indent="-28575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전공을 기반으로 보건생활안전</a:t>
            </a:r>
            <a:r>
              <a:rPr lang="en-US" altLang="ko-KR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 </a:t>
            </a:r>
          </a:p>
          <a:p>
            <a:pPr marR="0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3000" kern="0" spc="-1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en-US" altLang="ko-KR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</a:t>
            </a:r>
            <a:r>
              <a:rPr lang="ko-KR" altLang="en-US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교육문화</a:t>
            </a:r>
            <a:r>
              <a:rPr lang="en-US" altLang="ko-KR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3000" kern="0" spc="-1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도시재생 분야로 분류</a:t>
            </a:r>
            <a:endParaRPr lang="en-US" altLang="ko-KR" sz="3000" kern="0" spc="-1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marR="0" indent="-285750" fontAlgn="base" latinLnBrk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200" b="1" kern="0" spc="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직접적인</a:t>
            </a:r>
            <a:r>
              <a:rPr lang="ko-KR" altLang="en-US" sz="3200" kern="0" spc="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전공</a:t>
            </a:r>
            <a:r>
              <a:rPr lang="en-US" altLang="ko-KR" sz="3200" kern="0" spc="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</a:t>
            </a:r>
            <a:r>
              <a:rPr lang="ko-KR" altLang="en-US" sz="3200" kern="0" spc="0" dirty="0">
                <a:solidFill>
                  <a:schemeClr val="bg1"/>
                </a:solidFill>
                <a:effectLst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진로 탐색의 기회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270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1069331" y="216734"/>
            <a:ext cx="43691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2971" y="196142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4747" y="93951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902286" y="1069072"/>
            <a:ext cx="4074641" cy="2878505"/>
            <a:chOff x="4000898" y="1128162"/>
            <a:chExt cx="4074641" cy="2878505"/>
          </a:xfrm>
        </p:grpSpPr>
        <p:sp>
          <p:nvSpPr>
            <p:cNvPr id="13" name="타원 12"/>
            <p:cNvSpPr/>
            <p:nvPr/>
          </p:nvSpPr>
          <p:spPr>
            <a:xfrm>
              <a:off x="4598219" y="1128162"/>
              <a:ext cx="2880000" cy="2878505"/>
            </a:xfrm>
            <a:prstGeom prst="ellipse">
              <a:avLst/>
            </a:prstGeom>
            <a:solidFill>
              <a:srgbClr val="FFE0A3"/>
            </a:solidFill>
            <a:ln w="28575">
              <a:solidFill>
                <a:srgbClr val="422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00898" y="2055045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고교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-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대학 </a:t>
              </a:r>
              <a:endPara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  <a:p>
              <a:pPr algn="ctr"/>
              <a:r>
                <a:rPr lang="ko-KR" altLang="en-US" sz="2800" b="1" dirty="0" err="1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인성함양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 프로그램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344103" y="3577836"/>
            <a:ext cx="4074641" cy="2880000"/>
            <a:chOff x="2560898" y="3580529"/>
            <a:chExt cx="4074641" cy="2880000"/>
          </a:xfrm>
        </p:grpSpPr>
        <p:sp>
          <p:nvSpPr>
            <p:cNvPr id="15" name="타원 14"/>
            <p:cNvSpPr/>
            <p:nvPr/>
          </p:nvSpPr>
          <p:spPr>
            <a:xfrm>
              <a:off x="3158219" y="3580529"/>
              <a:ext cx="2880000" cy="2880000"/>
            </a:xfrm>
            <a:prstGeom prst="ellipse">
              <a:avLst/>
            </a:prstGeom>
            <a:solidFill>
              <a:srgbClr val="FFD071"/>
            </a:solidFill>
            <a:ln w="28575">
              <a:solidFill>
                <a:srgbClr val="422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60898" y="4543475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동의청년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, </a:t>
              </a:r>
              <a:r>
                <a:rPr lang="ko-KR" altLang="en-US" sz="2800" b="1" dirty="0" err="1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마을하자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!</a:t>
              </a:r>
            </a:p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프로그램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2462286" y="3577836"/>
            <a:ext cx="4074641" cy="2880000"/>
            <a:chOff x="5471410" y="3580529"/>
            <a:chExt cx="4074641" cy="2880000"/>
          </a:xfrm>
        </p:grpSpPr>
        <p:sp>
          <p:nvSpPr>
            <p:cNvPr id="17" name="타원 16"/>
            <p:cNvSpPr/>
            <p:nvPr/>
          </p:nvSpPr>
          <p:spPr>
            <a:xfrm>
              <a:off x="6068731" y="3580529"/>
              <a:ext cx="2880000" cy="2880000"/>
            </a:xfrm>
            <a:prstGeom prst="ellipse">
              <a:avLst/>
            </a:prstGeom>
            <a:solidFill>
              <a:srgbClr val="F7D763"/>
            </a:solidFill>
            <a:ln w="28575">
              <a:solidFill>
                <a:srgbClr val="4221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1410" y="4578044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학과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(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전공</a:t>
              </a:r>
              <a:r>
                <a:rPr lang="en-US" altLang="ko-KR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)</a:t>
              </a:r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연계 </a:t>
              </a:r>
              <a:endParaRPr lang="en-US" altLang="ko-KR" sz="28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  <a:p>
              <a:pPr algn="ctr"/>
              <a:r>
                <a:rPr lang="ko-KR" altLang="en-US" sz="2800" b="1" dirty="0"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프로그램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D291D-A17D-8647-A53E-8541A0E33DC9}"/>
              </a:ext>
            </a:extLst>
          </p:cNvPr>
          <p:cNvSpPr/>
          <p:nvPr/>
        </p:nvSpPr>
        <p:spPr>
          <a:xfrm>
            <a:off x="3242" y="872069"/>
            <a:ext cx="12192000" cy="598593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917B90-636F-7944-9B58-D82C4366158A}"/>
              </a:ext>
            </a:extLst>
          </p:cNvPr>
          <p:cNvSpPr/>
          <p:nvPr/>
        </p:nvSpPr>
        <p:spPr>
          <a:xfrm>
            <a:off x="1504706" y="1981503"/>
            <a:ext cx="3599937" cy="3516079"/>
          </a:xfrm>
          <a:prstGeom prst="ellipse">
            <a:avLst/>
          </a:prstGeom>
          <a:solidFill>
            <a:srgbClr val="FFE0A3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593E-AA28-7742-9ABE-C8A412161493}"/>
              </a:ext>
            </a:extLst>
          </p:cNvPr>
          <p:cNvSpPr txBox="1"/>
          <p:nvPr/>
        </p:nvSpPr>
        <p:spPr>
          <a:xfrm>
            <a:off x="1274090" y="3040211"/>
            <a:ext cx="407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고교</a:t>
            </a:r>
            <a:r>
              <a:rPr lang="en-US" altLang="ko-KR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-</a:t>
            </a:r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대학 </a:t>
            </a:r>
            <a:endParaRPr lang="en-US" altLang="ko-KR" sz="3600" b="1" dirty="0"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ko-KR" altLang="en-US" sz="3600" b="1" dirty="0" err="1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인성함양</a:t>
            </a:r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프로그램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644B7E-9F2F-0A47-BA07-77F563173DF1}"/>
              </a:ext>
            </a:extLst>
          </p:cNvPr>
          <p:cNvSpPr txBox="1"/>
          <p:nvPr/>
        </p:nvSpPr>
        <p:spPr>
          <a:xfrm>
            <a:off x="5419329" y="2718893"/>
            <a:ext cx="639236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 latinLnBrk="1">
              <a:buFontTx/>
              <a:buChar char="-"/>
            </a:pP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고등학생이 희망하는 학과</a:t>
            </a:r>
            <a:r>
              <a:rPr lang="en-US" altLang="ko-KR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전공</a:t>
            </a:r>
            <a:r>
              <a:rPr lang="en-US" altLang="ko-KR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fontAlgn="base" latinLnBrk="1"/>
            <a:r>
              <a:rPr lang="en-US" altLang="ko-KR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 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동아리와 함께 봉사활동 진행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fontAlgn="base" latinLnBrk="1">
              <a:lnSpc>
                <a:spcPct val="200000"/>
              </a:lnSpc>
            </a:pPr>
            <a:r>
              <a:rPr lang="en-US" altLang="ko-KR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 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봉사활동 외 </a:t>
            </a:r>
            <a:r>
              <a:rPr lang="ko-KR" altLang="en-US" sz="3200" kern="0" dirty="0" err="1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교수님강연</a:t>
            </a:r>
            <a:r>
              <a:rPr lang="en-US" altLang="ko-KR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멘토링 진행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600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오각형 18"/>
          <p:cNvSpPr/>
          <p:nvPr/>
        </p:nvSpPr>
        <p:spPr>
          <a:xfrm>
            <a:off x="1069331" y="216734"/>
            <a:ext cx="43691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62971" y="196142"/>
            <a:ext cx="3993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동행봉사단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4747" y="939515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068731" y="3580529"/>
            <a:ext cx="2880000" cy="2880000"/>
          </a:xfrm>
          <a:prstGeom prst="ellipse">
            <a:avLst/>
          </a:prstGeom>
          <a:solidFill>
            <a:srgbClr val="F7D7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/>
          </a:p>
        </p:txBody>
      </p:sp>
      <p:grpSp>
        <p:nvGrpSpPr>
          <p:cNvPr id="6" name="그룹 5"/>
          <p:cNvGrpSpPr/>
          <p:nvPr/>
        </p:nvGrpSpPr>
        <p:grpSpPr>
          <a:xfrm>
            <a:off x="2568250" y="3606484"/>
            <a:ext cx="4074641" cy="2878505"/>
            <a:chOff x="4000898" y="1128162"/>
            <a:chExt cx="4074641" cy="2878505"/>
          </a:xfrm>
        </p:grpSpPr>
        <p:sp>
          <p:nvSpPr>
            <p:cNvPr id="13" name="타원 12"/>
            <p:cNvSpPr/>
            <p:nvPr/>
          </p:nvSpPr>
          <p:spPr>
            <a:xfrm>
              <a:off x="4598219" y="1128162"/>
              <a:ext cx="2880000" cy="2878505"/>
            </a:xfrm>
            <a:prstGeom prst="ellipse">
              <a:avLst/>
            </a:prstGeom>
            <a:solidFill>
              <a:srgbClr val="FFE0A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000898" y="2055045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고교</a:t>
              </a:r>
              <a:r>
                <a:rPr lang="en-US" altLang="ko-KR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-</a:t>
              </a:r>
              <a:r>
                <a:rPr lang="ko-KR" altLang="en-US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대학 </a:t>
              </a:r>
              <a:endParaRPr lang="en-US" altLang="ko-KR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endParaRPr>
            </a:p>
            <a:p>
              <a:pPr algn="ctr"/>
              <a:r>
                <a:rPr lang="ko-KR" altLang="en-US" sz="2800" b="1" dirty="0" err="1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인성함양</a:t>
              </a:r>
              <a:r>
                <a:rPr lang="ko-KR" altLang="en-US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 프로그램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471410" y="4578044"/>
            <a:ext cx="4074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학과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전공</a:t>
            </a:r>
            <a:r>
              <a:rPr lang="en-US" altLang="ko-KR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)</a:t>
            </a:r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연계 </a:t>
            </a:r>
            <a:endParaRPr lang="en-US" altLang="ko-KR" sz="2800" b="1" dirty="0">
              <a:solidFill>
                <a:schemeClr val="accent2">
                  <a:lumMod val="50000"/>
                </a:schemeClr>
              </a:solidFill>
              <a:latin typeface="1훈핑크풍차 Regular" panose="02020603020101020101" pitchFamily="18" charset="-127"/>
              <a:ea typeface="1훈핑크풍차 Regula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accent2">
                    <a:lumMod val="50000"/>
                  </a:schemeClr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프로그램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990441" y="1095100"/>
            <a:ext cx="4074641" cy="2880000"/>
            <a:chOff x="2560898" y="3580529"/>
            <a:chExt cx="4074641" cy="2880000"/>
          </a:xfrm>
        </p:grpSpPr>
        <p:sp>
          <p:nvSpPr>
            <p:cNvPr id="15" name="타원 14"/>
            <p:cNvSpPr/>
            <p:nvPr/>
          </p:nvSpPr>
          <p:spPr>
            <a:xfrm>
              <a:off x="3158219" y="3580529"/>
              <a:ext cx="2880000" cy="2880000"/>
            </a:xfrm>
            <a:prstGeom prst="ellipse">
              <a:avLst/>
            </a:prstGeom>
            <a:solidFill>
              <a:srgbClr val="FFD07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60898" y="4543475"/>
              <a:ext cx="40746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 err="1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동의청년</a:t>
              </a:r>
              <a:r>
                <a:rPr lang="en-US" altLang="ko-KR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, </a:t>
              </a:r>
              <a:r>
                <a:rPr lang="ko-KR" altLang="en-US" sz="2800" b="1" dirty="0" err="1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마을하자</a:t>
              </a:r>
              <a:r>
                <a:rPr lang="en-US" altLang="ko-KR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!</a:t>
              </a:r>
            </a:p>
            <a:p>
              <a:pPr algn="ctr"/>
              <a:r>
                <a:rPr lang="ko-KR" altLang="en-US" sz="2800" b="1" dirty="0">
                  <a:solidFill>
                    <a:schemeClr val="accent2">
                      <a:lumMod val="50000"/>
                    </a:schemeClr>
                  </a:solidFill>
                  <a:latin typeface="1훈핑크풍차 Regular" panose="02020603020101020101" pitchFamily="18" charset="-127"/>
                  <a:ea typeface="1훈핑크풍차 Regular" panose="02020603020101020101" pitchFamily="18" charset="-127"/>
                </a:rPr>
                <a:t>프로그램</a:t>
              </a: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D291D-A17D-8647-A53E-8541A0E33DC9}"/>
              </a:ext>
            </a:extLst>
          </p:cNvPr>
          <p:cNvSpPr/>
          <p:nvPr/>
        </p:nvSpPr>
        <p:spPr>
          <a:xfrm>
            <a:off x="-10431" y="872069"/>
            <a:ext cx="12192000" cy="598593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917B90-636F-7944-9B58-D82C4366158A}"/>
              </a:ext>
            </a:extLst>
          </p:cNvPr>
          <p:cNvSpPr/>
          <p:nvPr/>
        </p:nvSpPr>
        <p:spPr>
          <a:xfrm>
            <a:off x="1504706" y="1981503"/>
            <a:ext cx="3599937" cy="3516079"/>
          </a:xfrm>
          <a:prstGeom prst="ellipse">
            <a:avLst/>
          </a:prstGeom>
          <a:solidFill>
            <a:srgbClr val="F7C025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60593E-AA28-7742-9ABE-C8A412161493}"/>
              </a:ext>
            </a:extLst>
          </p:cNvPr>
          <p:cNvSpPr txBox="1"/>
          <p:nvPr/>
        </p:nvSpPr>
        <p:spPr>
          <a:xfrm>
            <a:off x="1274090" y="3330802"/>
            <a:ext cx="4074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동의청년</a:t>
            </a:r>
            <a:r>
              <a:rPr lang="en-US" altLang="ko-KR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, </a:t>
            </a:r>
            <a:r>
              <a:rPr lang="ko-KR" altLang="en-US" sz="3600" b="1" dirty="0" err="1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마을하자</a:t>
            </a:r>
            <a:r>
              <a:rPr lang="en-US" altLang="ko-KR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!</a:t>
            </a:r>
          </a:p>
          <a:p>
            <a:pPr algn="ctr"/>
            <a:r>
              <a:rPr lang="ko-KR" altLang="en-US" sz="3600" b="1" dirty="0"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프로그램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3A4D97-F23B-8A44-BBAC-5F34DD816BF8}"/>
              </a:ext>
            </a:extLst>
          </p:cNvPr>
          <p:cNvSpPr txBox="1"/>
          <p:nvPr/>
        </p:nvSpPr>
        <p:spPr>
          <a:xfrm>
            <a:off x="5477862" y="2434871"/>
            <a:ext cx="6585007" cy="245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60000"/>
              </a:lnSpc>
              <a:buFontTx/>
              <a:buChar char="-"/>
              <a:defRPr/>
            </a:pPr>
            <a:r>
              <a:rPr lang="en-US" altLang="ko-KR" sz="32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지역 마을 </a:t>
            </a:r>
            <a:r>
              <a:rPr lang="ko-KR" altLang="en-US" sz="32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사회공헌 활동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수행</a:t>
            </a:r>
            <a:endParaRPr lang="en-US" altLang="ko-KR" sz="3200" b="1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 fontAlgn="base" latinLnBrk="1">
              <a:lnSpc>
                <a:spcPct val="160000"/>
              </a:lnSpc>
              <a:buFontTx/>
              <a:buChar char="-"/>
              <a:defRPr/>
            </a:pPr>
            <a:r>
              <a:rPr lang="ko-KR" altLang="en-US" sz="3200" b="1" kern="0" dirty="0" smtClean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지역사회 </a:t>
            </a:r>
            <a:r>
              <a:rPr lang="ko-KR" altLang="en-US" sz="32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취약계층 돌봄 활동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285750" indent="-285750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3200" b="1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전공</a:t>
            </a:r>
            <a:r>
              <a:rPr lang="ko-KR" altLang="en-US" sz="3200" kern="0" dirty="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을 통한 풍부한 역량 발휘</a:t>
            </a:r>
            <a:endParaRPr lang="en-US" altLang="ko-KR" sz="3200" kern="0" dirty="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6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142701" y="920219"/>
            <a:ext cx="11668991" cy="562086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오각형 23"/>
          <p:cNvSpPr/>
          <p:nvPr/>
        </p:nvSpPr>
        <p:spPr>
          <a:xfrm>
            <a:off x="1069331" y="216734"/>
            <a:ext cx="2245369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6283" y="175170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동행이란</a:t>
            </a:r>
          </a:p>
        </p:txBody>
      </p:sp>
      <p:sp>
        <p:nvSpPr>
          <p:cNvPr id="28" name="TextBox 27"/>
          <p:cNvSpPr txBox="1"/>
          <p:nvPr/>
        </p:nvSpPr>
        <p:spPr>
          <a:xfrm rot="368932">
            <a:off x="2669741" y="100956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effectLst>
                  <a:outerShdw dist="38100" dir="2700000" algn="tl" rotWithShape="0">
                    <a:srgbClr val="FFE8B9">
                      <a:alpha val="40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4400" b="1" dirty="0">
              <a:solidFill>
                <a:schemeClr val="bg1"/>
              </a:solidFill>
              <a:effectLst>
                <a:outerShdw dist="38100" dir="2700000" algn="tl" rotWithShape="0">
                  <a:srgbClr val="FFE8B9">
                    <a:alpha val="40000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2746967">
            <a:off x="1160392" y="1132070"/>
            <a:ext cx="438395" cy="414914"/>
          </a:xfrm>
          <a:prstGeom prst="rect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rot="2746967">
            <a:off x="798746" y="1147468"/>
            <a:ext cx="438395" cy="414914"/>
          </a:xfrm>
          <a:prstGeom prst="rect">
            <a:avLst/>
          </a:prstGeom>
          <a:solidFill>
            <a:srgbClr val="FFE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86047" y="1092949"/>
            <a:ext cx="1319592" cy="50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2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활동 사진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62195" y="36575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53883512" descr="EMB00002b2015f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3" r="6357"/>
          <a:stretch>
            <a:fillRect/>
          </a:stretch>
        </p:blipFill>
        <p:spPr bwMode="auto">
          <a:xfrm>
            <a:off x="888903" y="4105362"/>
            <a:ext cx="2880000" cy="21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6645216" y="17218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10404583" y="40531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1" name="_x553884448" descr="EMB00002b2015f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195" y="4068204"/>
            <a:ext cx="2880000" cy="217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204713" y="16311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43" name="_x553883296" descr="EMB00002b2015f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96" y="4065464"/>
            <a:ext cx="2880000" cy="216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03" y="1708285"/>
            <a:ext cx="2895600" cy="2209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006" y="1721881"/>
            <a:ext cx="2933700" cy="2181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8195" y="1771645"/>
            <a:ext cx="2895600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26914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30" grpId="0" animBg="1"/>
      <p:bldP spid="31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>
            <a:off x="1069331" y="216734"/>
            <a:ext cx="3791427" cy="552096"/>
          </a:xfrm>
          <a:prstGeom prst="homePlate">
            <a:avLst>
              <a:gd name="adj" fmla="val 26536"/>
            </a:avLst>
          </a:prstGeom>
          <a:solidFill>
            <a:srgbClr val="422100"/>
          </a:solidFill>
          <a:ln>
            <a:noFill/>
          </a:ln>
          <a:effectLst>
            <a:outerShdw dist="38100" dir="2700000" sx="101000" sy="101000" algn="tl" rotWithShape="0">
              <a:srgbClr val="4221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221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6283" y="175170"/>
            <a:ext cx="343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2021</a:t>
            </a:r>
            <a:r>
              <a:rPr lang="ko-KR" altLang="en-US" sz="3600" dirty="0">
                <a:solidFill>
                  <a:schemeClr val="bg1"/>
                </a:solidFill>
                <a:effectLst>
                  <a:outerShdw dist="38100" dir="2700000" algn="tl">
                    <a:srgbClr val="FFE8B9">
                      <a:alpha val="43000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학년도 일정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3483" y="850363"/>
            <a:ext cx="11668991" cy="5818451"/>
          </a:xfrm>
          <a:prstGeom prst="roundRect">
            <a:avLst>
              <a:gd name="adj" fmla="val 83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907867"/>
              </p:ext>
            </p:extLst>
          </p:nvPr>
        </p:nvGraphicFramePr>
        <p:xfrm>
          <a:off x="413886" y="1118135"/>
          <a:ext cx="11348186" cy="4965904"/>
        </p:xfrm>
        <a:graphic>
          <a:graphicData uri="http://schemas.openxmlformats.org/drawingml/2006/table">
            <a:tbl>
              <a:tblPr firstRow="1" bandRow="1">
                <a:effectLst/>
                <a:tableStyleId>{073A0DAA-6AF3-43AB-8588-CEC1D06C72B9}</a:tableStyleId>
              </a:tblPr>
              <a:tblGrid>
                <a:gridCol w="78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8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8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589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29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연번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내  용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날   짜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비   고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E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2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1</a:t>
                      </a:r>
                      <a:endParaRPr lang="ko-KR" altLang="en-US" sz="20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AC0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최종선정통보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AC0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</a:t>
                      </a:r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  초</a:t>
                      </a: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AC0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FAC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2</a:t>
                      </a:r>
                      <a:endParaRPr lang="ko-KR" altLang="en-US" sz="20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C0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활동비 지급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C02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5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 </a:t>
                      </a:r>
                      <a:r>
                        <a:rPr lang="ko-KR" altLang="en-US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중순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C02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C0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3</a:t>
                      </a:r>
                      <a:endParaRPr lang="ko-KR" altLang="en-US" sz="20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D7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오리엔테이션</a:t>
                      </a:r>
                    </a:p>
                  </a:txBody>
                  <a:tcPr anchor="ctr">
                    <a:solidFill>
                      <a:srgbClr val="F7D76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4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 </a:t>
                      </a:r>
                      <a:r>
                        <a:rPr lang="en-US" altLang="ko-KR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30</a:t>
                      </a:r>
                      <a:r>
                        <a:rPr lang="ko-KR" altLang="en-US" sz="2400" b="1" dirty="0" smtClean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일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D7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코로나</a:t>
                      </a: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19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로 인한 </a:t>
                      </a: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ZOOM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진행</a:t>
                      </a:r>
                      <a:endParaRPr lang="en-US" altLang="ko-KR" sz="2400" b="1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  <a:p>
                      <a:r>
                        <a:rPr lang="ko-KR" altLang="en-US" sz="2400" b="1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동아리별</a:t>
                      </a:r>
                      <a:r>
                        <a:rPr lang="ko-KR" altLang="en-US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 </a:t>
                      </a:r>
                      <a:r>
                        <a:rPr lang="en-US" altLang="ko-KR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2</a:t>
                      </a:r>
                      <a:r>
                        <a:rPr lang="ko-KR" altLang="en-US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인 참석</a:t>
                      </a:r>
                      <a:r>
                        <a:rPr lang="en-US" altLang="ko-KR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 (</a:t>
                      </a:r>
                      <a:r>
                        <a:rPr lang="ko-KR" altLang="en-US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동아리 대표</a:t>
                      </a:r>
                      <a:r>
                        <a:rPr lang="en-US" altLang="ko-KR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, </a:t>
                      </a:r>
                      <a:r>
                        <a:rPr lang="ko-KR" altLang="en-US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임원 등</a:t>
                      </a:r>
                      <a:r>
                        <a:rPr lang="en-US" altLang="ko-KR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)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rgbClr val="F7D7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00726"/>
                  </a:ext>
                </a:extLst>
              </a:tr>
              <a:tr h="862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4</a:t>
                      </a:r>
                      <a:endParaRPr lang="ko-KR" altLang="en-US" sz="20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나눔</a:t>
                      </a: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UP</a:t>
                      </a:r>
                      <a:r>
                        <a:rPr lang="en-US" altLang="ko-KR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 </a:t>
                      </a:r>
                      <a:r>
                        <a:rPr lang="ko-KR" altLang="en-US" sz="2400" b="1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공모전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4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</a:t>
                      </a:r>
                      <a:r>
                        <a:rPr lang="en-US" altLang="ko-KR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~12</a:t>
                      </a:r>
                      <a:r>
                        <a:rPr lang="ko-KR" altLang="en-US" sz="2400" b="1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함초롬돋움" pitchFamily="50" charset="-127"/>
                        </a:rPr>
                        <a:t>월</a:t>
                      </a: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17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+mn-cs"/>
                        </a:rPr>
                        <a:t>5</a:t>
                      </a:r>
                      <a:endParaRPr lang="ko-KR" altLang="en-US" sz="2000" b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활동기간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5</a:t>
                      </a:r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r>
                        <a:rPr lang="en-US" altLang="ko-KR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~12</a:t>
                      </a:r>
                      <a:r>
                        <a:rPr lang="ko-KR" altLang="en-US" sz="24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월</a:t>
                      </a:r>
                      <a:endParaRPr lang="ko-KR" altLang="en-US" sz="2400" b="1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b="0" u="none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C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함초롬돋움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42701" y="78235"/>
            <a:ext cx="900246" cy="923330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r>
              <a:rPr lang="en-US" altLang="ko-KR" sz="5400" b="1" dirty="0">
                <a:solidFill>
                  <a:srgbClr val="422100"/>
                </a:solidFill>
                <a:effectLst>
                  <a:outerShdw dist="38100" dir="2700000" sx="101000" sy="101000" algn="tl" rotWithShape="0">
                    <a:srgbClr val="422100">
                      <a:alpha val="40000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5400" b="1" dirty="0">
              <a:solidFill>
                <a:srgbClr val="422100"/>
              </a:solidFill>
              <a:effectLst>
                <a:outerShdw dist="38100" dir="2700000" sx="101000" sy="101000" algn="tl" rotWithShape="0">
                  <a:srgbClr val="422100">
                    <a:alpha val="40000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66924" y="5412330"/>
            <a:ext cx="627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★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봉사단 회원 개인별로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6</a:t>
            </a:r>
            <a:r>
              <a:rPr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회이상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 또는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30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함초롬돋움" pitchFamily="50" charset="-127"/>
              </a:rPr>
              <a:t>시간이상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함초롬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3956" y="6165572"/>
            <a:ext cx="10490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※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고교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인성함양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프로그램의 경우 간담회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교수님 강연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21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 이상 진행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21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033695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repeatCount="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5400" b="1" dirty="0" smtClean="0">
            <a:solidFill>
              <a:srgbClr val="0F273D"/>
            </a:solidFill>
            <a:latin typeface="나눔바른고딕" panose="020B0603020101020101" pitchFamily="50" charset="-127"/>
            <a:ea typeface="나눔바른고딕" panose="020B060302010102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1625</Words>
  <Application>Microsoft Office PowerPoint</Application>
  <PresentationFormat>와이드스크린</PresentationFormat>
  <Paragraphs>380</Paragraphs>
  <Slides>38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4" baseType="lpstr">
      <vt:lpstr>HY견고딕</vt:lpstr>
      <vt:lpstr>맑은 고딕</vt:lpstr>
      <vt:lpstr>경기천년제목 Bold</vt:lpstr>
      <vt:lpstr>타이포_쌍문동 B</vt:lpstr>
      <vt:lpstr>나눔스퀘어_ac Bold</vt:lpstr>
      <vt:lpstr>HY헤드라인M</vt:lpstr>
      <vt:lpstr>휴먼편지체</vt:lpstr>
      <vt:lpstr>함초롬돋움</vt:lpstr>
      <vt:lpstr>Arial</vt:lpstr>
      <vt:lpstr>나눔바른고딕</vt:lpstr>
      <vt:lpstr>나눔스퀘어_ac</vt:lpstr>
      <vt:lpstr>나눔스퀘어</vt:lpstr>
      <vt:lpstr>1훈핑크풍차 Regular</vt:lpstr>
      <vt:lpstr>배달의민족 한나체 Pro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239</cp:revision>
  <cp:lastPrinted>2020-06-05T01:20:59Z</cp:lastPrinted>
  <dcterms:created xsi:type="dcterms:W3CDTF">2020-05-28T07:32:31Z</dcterms:created>
  <dcterms:modified xsi:type="dcterms:W3CDTF">2021-04-30T07:23:19Z</dcterms:modified>
</cp:coreProperties>
</file>